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90" r:id="rId3"/>
    <p:sldId id="291" r:id="rId4"/>
    <p:sldId id="292" r:id="rId5"/>
    <p:sldId id="266" r:id="rId6"/>
    <p:sldId id="284" r:id="rId7"/>
    <p:sldId id="283" r:id="rId8"/>
    <p:sldId id="286" r:id="rId9"/>
    <p:sldId id="264" r:id="rId10"/>
    <p:sldId id="261" r:id="rId11"/>
    <p:sldId id="263" r:id="rId12"/>
    <p:sldId id="281" r:id="rId13"/>
    <p:sldId id="282" r:id="rId14"/>
    <p:sldId id="274" r:id="rId15"/>
    <p:sldId id="276" r:id="rId16"/>
    <p:sldId id="280" r:id="rId17"/>
    <p:sldId id="275" r:id="rId18"/>
    <p:sldId id="273" r:id="rId19"/>
    <p:sldId id="277" r:id="rId20"/>
    <p:sldId id="285" r:id="rId21"/>
    <p:sldId id="278" r:id="rId22"/>
    <p:sldId id="279" r:id="rId23"/>
    <p:sldId id="267" r:id="rId24"/>
    <p:sldId id="265" r:id="rId25"/>
    <p:sldId id="270" r:id="rId26"/>
    <p:sldId id="271" r:id="rId27"/>
    <p:sldId id="272" r:id="rId28"/>
    <p:sldId id="257" r:id="rId29"/>
    <p:sldId id="259" r:id="rId30"/>
    <p:sldId id="260" r:id="rId31"/>
    <p:sldId id="269" r:id="rId32"/>
    <p:sldId id="289" r:id="rId33"/>
    <p:sldId id="258"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3" autoAdjust="0"/>
    <p:restoredTop sz="94660"/>
  </p:normalViewPr>
  <p:slideViewPr>
    <p:cSldViewPr snapToGrid="0" snapToObjects="1">
      <p:cViewPr varScale="1">
        <p:scale>
          <a:sx n="73" d="100"/>
          <a:sy n="73" d="100"/>
        </p:scale>
        <p:origin x="-102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3ABC43-F902-4485-A829-F66006FF3565}" type="datetimeFigureOut">
              <a:rPr lang="en-US" smtClean="0"/>
              <a:t>6/23/2013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C28F23-0EFF-4D3E-83F1-DE81183698AE}" type="slidenum">
              <a:rPr lang="en-US" smtClean="0"/>
              <a:t>‹#›</a:t>
            </a:fld>
            <a:endParaRPr lang="en-US"/>
          </a:p>
        </p:txBody>
      </p:sp>
    </p:spTree>
    <p:extLst>
      <p:ext uri="{BB962C8B-B14F-4D97-AF65-F5344CB8AC3E}">
        <p14:creationId xmlns:p14="http://schemas.microsoft.com/office/powerpoint/2010/main" val="95978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past two decades, charter schools emerged as an innovative intervention to address deficiencies in student performance. To further illustrate the dynamic growth of the charter school sector. Roughly 350,000 students were in enrolled in 1700 charter schools across 32 states in 1999 (</a:t>
            </a:r>
            <a:r>
              <a:rPr lang="en-US" dirty="0" err="1" smtClean="0"/>
              <a:t>Manno</a:t>
            </a:r>
            <a:r>
              <a:rPr lang="en-US" dirty="0" smtClean="0"/>
              <a:t>, Finn and </a:t>
            </a:r>
            <a:r>
              <a:rPr lang="en-US" dirty="0" err="1" smtClean="0"/>
              <a:t>Vanourek</a:t>
            </a:r>
            <a:r>
              <a:rPr lang="en-US" dirty="0" smtClean="0"/>
              <a:t> 474). The first charter schools opened in 1991 following Minnesota legislation.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Furthermore, both houses of Congress have recently introduced or passed legislation expanding financial support for creating and replicating high-perform charter schools (U.S. Congress 2011a; U.S. Congress 2011b). </a:t>
            </a:r>
            <a:endParaRPr 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5</a:t>
            </a:fld>
            <a:endParaRPr lang="en-US"/>
          </a:p>
        </p:txBody>
      </p:sp>
    </p:spTree>
    <p:extLst>
      <p:ext uri="{BB962C8B-B14F-4D97-AF65-F5344CB8AC3E}">
        <p14:creationId xmlns:p14="http://schemas.microsoft.com/office/powerpoint/2010/main" val="113817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Charter schools are freed from state and district regulations, in such areas as curricula and the hiring of teachers</a:t>
            </a:r>
          </a:p>
          <a:p>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6</a:t>
            </a:fld>
            <a:endParaRPr lang="en-US"/>
          </a:p>
        </p:txBody>
      </p:sp>
    </p:spTree>
    <p:extLst>
      <p:ext uri="{BB962C8B-B14F-4D97-AF65-F5344CB8AC3E}">
        <p14:creationId xmlns:p14="http://schemas.microsoft.com/office/powerpoint/2010/main" val="167256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Shop around: </a:t>
            </a:r>
            <a:r>
              <a:rPr lang="en-US" sz="1200" dirty="0" smtClean="0"/>
              <a:t>weighing all available evidence and information on curricula, missions, services, etc. available from different schools</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7</a:t>
            </a:fld>
            <a:endParaRPr lang="en-US"/>
          </a:p>
        </p:txBody>
      </p:sp>
    </p:spTree>
    <p:extLst>
      <p:ext uri="{BB962C8B-B14F-4D97-AF65-F5344CB8AC3E}">
        <p14:creationId xmlns:p14="http://schemas.microsoft.com/office/powerpoint/2010/main" val="317238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telephone survey of approximately 1,600 residents in four New York metropolitan school districts, Schneider and colleagues…</a:t>
            </a:r>
          </a:p>
          <a:p>
            <a:r>
              <a:rPr lang="en-US"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a:t>
            </a:r>
            <a:r>
              <a:rPr lang="en-US" dirty="0" smtClean="0"/>
              <a:t>t is important to note that of the four dimensions reported in their analysis, academic quality was the most probable first or second response for all types of parents, regardless of race-ethnicity or education level</a:t>
            </a:r>
            <a:endParaRPr kumimoji="0" lang="en-US" sz="1400" b="0" i="0" u="none" strike="noStrike" kern="1200" cap="none" spc="0" normalizeH="0" baseline="0" noProof="0" dirty="0" smtClean="0">
              <a:ln>
                <a:noFill/>
              </a:ln>
              <a:solidFill>
                <a:schemeClr val="tx1"/>
              </a:solidFill>
              <a:effectLst/>
              <a:uLnTx/>
              <a:uFillTx/>
              <a:latin typeface="Times New Roman"/>
              <a:ea typeface="+mn-ea"/>
              <a:cs typeface="Times New Roman"/>
            </a:endParaRPr>
          </a:p>
          <a:p>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15</a:t>
            </a:fld>
            <a:endParaRPr lang="en-US"/>
          </a:p>
        </p:txBody>
      </p:sp>
    </p:spTree>
    <p:extLst>
      <p:ext uri="{BB962C8B-B14F-4D97-AF65-F5344CB8AC3E}">
        <p14:creationId xmlns:p14="http://schemas.microsoft.com/office/powerpoint/2010/main" val="4062589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To address the concerns raised about parent survey responses, some researchers have compared the actual racial-ethnic and income level of the enrolled student populations of schools of choice and traditional public schools. Several studies of charter schools have reported that, on average, charter schools do not appear to inordinately enroll larger proportions of minorities or economically disadvantaged students than do the public school districts in which they are located (Gill et al. 2007; Frankenberg and Lee 2003; </a:t>
            </a:r>
            <a:r>
              <a:rPr lang="en-US" sz="1200" b="0" i="0" u="none" strike="noStrike" kern="1200" baseline="0" dirty="0" err="1" smtClean="0">
                <a:solidFill>
                  <a:schemeClr val="tx1"/>
                </a:solidFill>
                <a:latin typeface="+mn-lt"/>
                <a:ea typeface="+mn-ea"/>
                <a:cs typeface="+mn-cs"/>
              </a:rPr>
              <a:t>Miron</a:t>
            </a:r>
            <a:r>
              <a:rPr lang="en-US" sz="1200" b="0" i="0" u="none" strike="noStrike" kern="1200" baseline="0" dirty="0" smtClean="0">
                <a:solidFill>
                  <a:schemeClr val="tx1"/>
                </a:solidFill>
                <a:latin typeface="+mn-lt"/>
                <a:ea typeface="+mn-ea"/>
                <a:cs typeface="+mn-cs"/>
              </a:rPr>
              <a:t> and Nelson 2002). </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16</a:t>
            </a:fld>
            <a:endParaRPr lang="en-US"/>
          </a:p>
        </p:txBody>
      </p:sp>
    </p:spTree>
    <p:extLst>
      <p:ext uri="{BB962C8B-B14F-4D97-AF65-F5344CB8AC3E}">
        <p14:creationId xmlns:p14="http://schemas.microsoft.com/office/powerpoint/2010/main" val="1786520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Even if it were a response option on a survey, it is highly unlikely that parents would be willing to choose this response, even if racial-ethnic concerns were driving their decisions and choices in schools.</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17</a:t>
            </a:fld>
            <a:endParaRPr lang="en-US"/>
          </a:p>
        </p:txBody>
      </p:sp>
    </p:spTree>
    <p:extLst>
      <p:ext uri="{BB962C8B-B14F-4D97-AF65-F5344CB8AC3E}">
        <p14:creationId xmlns:p14="http://schemas.microsoft.com/office/powerpoint/2010/main" val="3837874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Further, African American ‘switchers’ moved to charter schools whose average achievement in mathematics and reading on North Carolina end of grade testing was markedly lower than the school from which they came, while white students tended to enroll in charter schools that had higher average mathematics and reading achievement than the traditional public schools they left</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18</a:t>
            </a:fld>
            <a:endParaRPr lang="en-US"/>
          </a:p>
        </p:txBody>
      </p:sp>
    </p:spTree>
    <p:extLst>
      <p:ext uri="{BB962C8B-B14F-4D97-AF65-F5344CB8AC3E}">
        <p14:creationId xmlns:p14="http://schemas.microsoft.com/office/powerpoint/2010/main" val="342661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core of the analysis will focus on examining the differences in trajectories for students that attended a different charter high or comprehensive high school but similar middle schools. The variation in middle schools will serve as a “pre-test” of student achievement and the basis of the intact groups necessary to produce comparable estimates. </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20</a:t>
            </a:fld>
            <a:endParaRPr lang="en-US"/>
          </a:p>
        </p:txBody>
      </p:sp>
    </p:spTree>
    <p:extLst>
      <p:ext uri="{BB962C8B-B14F-4D97-AF65-F5344CB8AC3E}">
        <p14:creationId xmlns:p14="http://schemas.microsoft.com/office/powerpoint/2010/main" val="4121590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After modeling the changes to student achievement from charter school attendance, I will model life-course outcomes such as educational attainment, labor market performance, and individual health. This will aid in evaluating the long-term ramifications of charter schools</a:t>
            </a:r>
            <a:endParaRPr lang="en-US" dirty="0"/>
          </a:p>
        </p:txBody>
      </p:sp>
      <p:sp>
        <p:nvSpPr>
          <p:cNvPr id="4" name="Slide Number Placeholder 3"/>
          <p:cNvSpPr>
            <a:spLocks noGrp="1"/>
          </p:cNvSpPr>
          <p:nvPr>
            <p:ph type="sldNum" sz="quarter" idx="10"/>
          </p:nvPr>
        </p:nvSpPr>
        <p:spPr/>
        <p:txBody>
          <a:bodyPr/>
          <a:lstStyle/>
          <a:p>
            <a:fld id="{C0C28F23-0EFF-4D3E-83F1-DE81183698AE}" type="slidenum">
              <a:rPr lang="en-US" smtClean="0"/>
              <a:t>22</a:t>
            </a:fld>
            <a:endParaRPr lang="en-US"/>
          </a:p>
        </p:txBody>
      </p:sp>
    </p:spTree>
    <p:extLst>
      <p:ext uri="{BB962C8B-B14F-4D97-AF65-F5344CB8AC3E}">
        <p14:creationId xmlns:p14="http://schemas.microsoft.com/office/powerpoint/2010/main" val="31556388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3"/>
          <p:cNvPicPr>
            <a:picLocks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a:effectLst/>
        </p:spPr>
      </p:pic>
      <p:pic>
        <p:nvPicPr>
          <p:cNvPr id="15" name="Picture 12"/>
          <p:cNvPicPr>
            <a:picLocks noChangeAspect="1" noChangeArrowheads="1"/>
          </p:cNvPicPr>
          <p:nvPr userDrawn="1"/>
        </p:nvPicPr>
        <p:blipFill>
          <a:blip r:embed="rId3"/>
          <a:srcRect/>
          <a:stretch>
            <a:fillRect/>
          </a:stretch>
        </p:blipFill>
        <p:spPr bwMode="auto">
          <a:xfrm>
            <a:off x="1600200" y="1676400"/>
            <a:ext cx="6324600" cy="1738313"/>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035088" y="274638"/>
            <a:ext cx="765171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pic>
        <p:nvPicPr>
          <p:cNvPr id="7" name="Picture 6"/>
          <p:cNvPicPr>
            <a:picLocks noChangeAspect="1" noChangeArrowheads="1"/>
          </p:cNvPicPr>
          <p:nvPr userDrawn="1"/>
        </p:nvPicPr>
        <p:blipFill>
          <a:blip r:embed="rId2"/>
          <a:srcRect/>
          <a:stretch>
            <a:fillRect/>
          </a:stretch>
        </p:blipFill>
        <p:spPr bwMode="auto">
          <a:xfrm>
            <a:off x="381000" y="5967413"/>
            <a:ext cx="2315447" cy="636480"/>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5088" y="274638"/>
            <a:ext cx="7651711"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35088" y="1600200"/>
            <a:ext cx="7651712" cy="392360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3" name="Picture 6"/>
          <p:cNvPicPr>
            <a:picLocks noChangeAspect="1" noChangeArrowheads="1"/>
          </p:cNvPicPr>
          <p:nvPr/>
        </p:nvPicPr>
        <p:blipFill>
          <a:blip r:embed="rId5"/>
          <a:srcRect/>
          <a:stretch>
            <a:fillRect/>
          </a:stretch>
        </p:blipFill>
        <p:spPr bwMode="auto">
          <a:xfrm>
            <a:off x="381000" y="5967413"/>
            <a:ext cx="2315447" cy="636480"/>
          </a:xfrm>
          <a:prstGeom prst="rect">
            <a:avLst/>
          </a:prstGeom>
          <a:noFill/>
          <a:ln w="9525">
            <a:noFill/>
            <a:miter lim="800000"/>
            <a:headEnd/>
            <a:tailEnd/>
          </a:ln>
          <a:effectLst/>
        </p:spPr>
      </p:pic>
      <p:sp>
        <p:nvSpPr>
          <p:cNvPr id="15" name="Line 3"/>
          <p:cNvSpPr>
            <a:spLocks noChangeShapeType="1"/>
          </p:cNvSpPr>
          <p:nvPr/>
        </p:nvSpPr>
        <p:spPr bwMode="auto">
          <a:xfrm>
            <a:off x="1035088" y="1156954"/>
            <a:ext cx="7162800" cy="0"/>
          </a:xfrm>
          <a:prstGeom prst="line">
            <a:avLst/>
          </a:prstGeom>
          <a:noFill/>
          <a:ln w="9525">
            <a:solidFill>
              <a:srgbClr val="6699CC"/>
            </a:solidFill>
            <a:round/>
            <a:headEnd/>
            <a:tailEnd/>
          </a:ln>
        </p:spPr>
        <p:txBody>
          <a:bodyPr wrap="none" anchor="ctr">
            <a:prstTxWarp prst="textNoShape">
              <a:avLst/>
            </a:prstTxWarp>
          </a:bodyPr>
          <a:lstStyle/>
          <a:p>
            <a:endParaRPr lang="en-US" dirty="0">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4" r:id="rId3"/>
  </p:sldLayoutIdLst>
  <p:txStyles>
    <p:titleStyle>
      <a:lvl1pPr algn="l" defTabSz="457200" rtl="0" eaLnBrk="1" latinLnBrk="0" hangingPunct="1">
        <a:spcBef>
          <a:spcPct val="0"/>
        </a:spcBef>
        <a:buNone/>
        <a:defRPr sz="3100" kern="1200">
          <a:solidFill>
            <a:schemeClr val="accent1"/>
          </a:solidFill>
          <a:latin typeface="Times New Roman"/>
          <a:ea typeface="+mj-ea"/>
          <a:cs typeface="Times New Roman"/>
        </a:defRPr>
      </a:lvl1pPr>
    </p:titleStyle>
    <p:bodyStyle>
      <a:lvl1pPr marL="342900" indent="-342900" algn="l" defTabSz="457200" rtl="0" eaLnBrk="1" latinLnBrk="0" hangingPunct="1">
        <a:spcBef>
          <a:spcPct val="20000"/>
        </a:spcBef>
        <a:buClr>
          <a:schemeClr val="accent1"/>
        </a:buClr>
        <a:buFont typeface="Wingdings" charset="2"/>
        <a:buChar char="§"/>
        <a:defRPr sz="27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1"/>
        </a:buClr>
        <a:buSzPct val="90000"/>
        <a:buFont typeface="Arial"/>
        <a:buChar char="•"/>
        <a:defRPr sz="24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1"/>
        </a:buClr>
        <a:buFont typeface="Wingdings" charset="2"/>
        <a:buChar char="§"/>
        <a:defRPr sz="20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1"/>
        </a:buClr>
        <a:buFont typeface="Arial"/>
        <a:buChar char="•"/>
        <a:defRPr sz="20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1"/>
        </a:buClr>
        <a:buFont typeface="Arial"/>
        <a:buChar char="»"/>
        <a:defRPr sz="20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kpolimis@live.unc.edu"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3291840" y="4264453"/>
            <a:ext cx="5747657" cy="2492990"/>
          </a:xfrm>
          <a:prstGeom prst="rect">
            <a:avLst/>
          </a:prstGeom>
          <a:noFill/>
          <a:ln w="9525">
            <a:noFill/>
            <a:miter lim="800000"/>
            <a:headEnd/>
            <a:tailEnd/>
          </a:ln>
        </p:spPr>
        <p:txBody>
          <a:bodyPr wrap="square">
            <a:prstTxWarp prst="textNoShape">
              <a:avLst/>
            </a:prstTxWarp>
            <a:spAutoFit/>
          </a:bodyPr>
          <a:lstStyle/>
          <a:p>
            <a:r>
              <a:rPr lang="en-US" sz="3200" dirty="0" smtClean="0">
                <a:solidFill>
                  <a:srgbClr val="FFFFFF"/>
                </a:solidFill>
                <a:latin typeface="Times New Roman"/>
                <a:cs typeface="Times New Roman"/>
              </a:rPr>
              <a:t>How do we find high-performing charter schools and assess their long-term effects on students?</a:t>
            </a:r>
            <a:endParaRPr lang="en-US" sz="2400" dirty="0">
              <a:solidFill>
                <a:srgbClr val="FFFFFF"/>
              </a:solidFill>
              <a:latin typeface="Times New Roman"/>
              <a:cs typeface="Times New Roman"/>
            </a:endParaRPr>
          </a:p>
          <a:p>
            <a:r>
              <a:rPr lang="en-US" sz="2000" dirty="0" smtClean="0">
                <a:solidFill>
                  <a:srgbClr val="FFFFFF"/>
                </a:solidFill>
                <a:latin typeface="Times New Roman"/>
                <a:cs typeface="Times New Roman"/>
              </a:rPr>
              <a:t>Kivan </a:t>
            </a:r>
            <a:r>
              <a:rPr lang="en-US" sz="2000" dirty="0" smtClean="0">
                <a:solidFill>
                  <a:srgbClr val="FFFFFF"/>
                </a:solidFill>
                <a:latin typeface="Times New Roman"/>
                <a:cs typeface="Times New Roman"/>
              </a:rPr>
              <a:t>Polimis</a:t>
            </a:r>
          </a:p>
          <a:p>
            <a:r>
              <a:rPr lang="en-US" sz="2000" dirty="0" smtClean="0">
                <a:solidFill>
                  <a:srgbClr val="FFFFFF"/>
                </a:solidFill>
                <a:latin typeface="Times New Roman"/>
                <a:cs typeface="Times New Roman"/>
              </a:rPr>
              <a:t>EITM - University of Houston </a:t>
            </a:r>
          </a:p>
          <a:p>
            <a:r>
              <a:rPr lang="en-US" sz="2000" dirty="0" smtClean="0">
                <a:solidFill>
                  <a:srgbClr val="FFFFFF"/>
                </a:solidFill>
                <a:latin typeface="Times New Roman"/>
                <a:cs typeface="Times New Roman"/>
              </a:rPr>
              <a:t>24</a:t>
            </a:r>
            <a:r>
              <a:rPr lang="en-US" sz="2000" baseline="30000" dirty="0" smtClean="0">
                <a:solidFill>
                  <a:srgbClr val="FFFFFF"/>
                </a:solidFill>
                <a:latin typeface="Times New Roman"/>
                <a:cs typeface="Times New Roman"/>
              </a:rPr>
              <a:t>th</a:t>
            </a:r>
            <a:r>
              <a:rPr lang="en-US" sz="2000" dirty="0" smtClean="0">
                <a:solidFill>
                  <a:srgbClr val="FFFFFF"/>
                </a:solidFill>
                <a:latin typeface="Times New Roman"/>
                <a:cs typeface="Times New Roman"/>
              </a:rPr>
              <a:t> June 2013</a:t>
            </a:r>
            <a:endParaRPr lang="en-US" sz="2000" b="1" dirty="0">
              <a:solidFill>
                <a:srgbClr val="FFFFFF"/>
              </a:solidFill>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chooses and Why?</a:t>
            </a:r>
            <a:endParaRPr lang="en-US" dirty="0"/>
          </a:p>
        </p:txBody>
      </p:sp>
      <p:sp>
        <p:nvSpPr>
          <p:cNvPr id="3" name="Text Placeholder 2"/>
          <p:cNvSpPr txBox="1">
            <a:spLocks/>
          </p:cNvSpPr>
          <p:nvPr/>
        </p:nvSpPr>
        <p:spPr>
          <a:xfrm>
            <a:off x="1048151"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Witte </a:t>
            </a:r>
            <a:r>
              <a:rPr lang="en-US" dirty="0"/>
              <a:t>and Thorn (1996) have noted, one of the most important sets of research questions in relation to the issue of public school choice is “Who chooses and Why?”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This </a:t>
            </a:r>
            <a:r>
              <a:rPr lang="en-US" dirty="0"/>
              <a:t>question set is important because as many have noted, there is a persistent fear, especially among opponents of public school choice that expanded public school choice may lead to an increase in </a:t>
            </a:r>
            <a:r>
              <a:rPr lang="en-US" dirty="0" smtClean="0"/>
              <a:t>school </a:t>
            </a:r>
            <a:r>
              <a:rPr lang="en-US" dirty="0"/>
              <a:t>segregation along racial/ethnic and socioeconomic lines </a:t>
            </a:r>
            <a:r>
              <a:rPr lang="de-DE" dirty="0" smtClean="0"/>
              <a:t>(</a:t>
            </a:r>
            <a:r>
              <a:rPr lang="de-DE" dirty="0"/>
              <a:t>e.g. Henig, 1994, 1998; Kleitz, Weiher, Tedin, &amp; Matland, 2000; Weiher &amp; Tedin, 2002). </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1199067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school self-selection</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Given self-selection issues, it is important for us to understand what kinds of students choose to leave their current schools in favor of enrolling in charter schools so that researchers and policy makers can make more informed opinions on the effect of charter schools for parents, students and the public school districts within which they are located</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119906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 with Schoo</a:t>
            </a:r>
            <a:r>
              <a:rPr lang="en-US" dirty="0" smtClean="0"/>
              <a:t>l choice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err="1" smtClean="0"/>
              <a:t>Bifulco</a:t>
            </a:r>
            <a:r>
              <a:rPr lang="en-US" dirty="0" smtClean="0"/>
              <a:t> </a:t>
            </a:r>
            <a:r>
              <a:rPr lang="en-US" dirty="0"/>
              <a:t>and Ladd (2006) note: </a:t>
            </a:r>
            <a:endParaRPr lang="en-US" dirty="0" smtClean="0"/>
          </a:p>
          <a:p>
            <a:pPr marL="800100" lvl="1" indent="-342900">
              <a:spcBef>
                <a:spcPct val="20000"/>
              </a:spcBef>
              <a:buClr>
                <a:schemeClr val="accent1"/>
              </a:buClr>
              <a:buFont typeface="Wingdings" charset="2"/>
              <a:buChar char="§"/>
              <a:defRPr/>
            </a:pPr>
            <a:r>
              <a:rPr lang="en-US" dirty="0" smtClean="0"/>
              <a:t>Opponents </a:t>
            </a:r>
            <a:r>
              <a:rPr lang="en-US" dirty="0"/>
              <a:t>of expanding school choice are concerned that, in the absence of provisions carefully designed to counter [re-segregation] trends, the more motivated and advantaged students will sort into high-quality schools with students largely like themselves, leaving the less-advantaged students even more concentrated in lower-quality educational environments than otherwise be the case. (p. 31</a:t>
            </a:r>
            <a:r>
              <a:rPr lang="en-US" dirty="0" smtClean="0"/>
              <a:t>)</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of re-segregation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fontScale="85000" lnSpcReduction="10000"/>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Using </a:t>
            </a:r>
            <a:r>
              <a:rPr lang="en-US" sz="2400" dirty="0"/>
              <a:t>school level demographic data from the National Center for Education Statistics (NCES) Common Core of Data (CCD) from the late 1960s to 2006, </a:t>
            </a:r>
            <a:r>
              <a:rPr lang="en-US" sz="2400" dirty="0" err="1"/>
              <a:t>Orfield</a:t>
            </a:r>
            <a:r>
              <a:rPr lang="en-US" sz="2400" dirty="0"/>
              <a:t> and Lee (2007) note that in 2006 </a:t>
            </a:r>
            <a:endParaRPr lang="en-US" sz="2400" dirty="0" smtClean="0"/>
          </a:p>
          <a:p>
            <a:pPr marL="800100" lvl="1" indent="-342900">
              <a:spcBef>
                <a:spcPct val="20000"/>
              </a:spcBef>
              <a:buClr>
                <a:schemeClr val="accent1"/>
              </a:buClr>
              <a:buFont typeface="Wingdings" charset="2"/>
              <a:buChar char="§"/>
              <a:defRPr/>
            </a:pPr>
            <a:r>
              <a:rPr lang="en-US" sz="2400" dirty="0" smtClean="0"/>
              <a:t>the </a:t>
            </a:r>
            <a:r>
              <a:rPr lang="en-US" sz="2400" dirty="0"/>
              <a:t>average white student attends a school that is 77 percent white majority, </a:t>
            </a:r>
            <a:endParaRPr lang="en-US" sz="2400" dirty="0" smtClean="0"/>
          </a:p>
          <a:p>
            <a:pPr marL="800100" lvl="1" indent="-342900">
              <a:spcBef>
                <a:spcPct val="20000"/>
              </a:spcBef>
              <a:buClr>
                <a:schemeClr val="accent1"/>
              </a:buClr>
              <a:buFont typeface="Wingdings" charset="2"/>
              <a:buChar char="§"/>
              <a:defRPr/>
            </a:pPr>
            <a:r>
              <a:rPr lang="en-US" sz="2400" dirty="0" smtClean="0"/>
              <a:t>while </a:t>
            </a:r>
            <a:r>
              <a:rPr lang="en-US" sz="2400" dirty="0"/>
              <a:t>the average African American student attends a school that is 52 percent African American and only 30 percent white. </a:t>
            </a:r>
            <a:endParaRPr lang="en-US" sz="24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Seventy-three </a:t>
            </a:r>
            <a:r>
              <a:rPr lang="en-US" sz="2400" dirty="0"/>
              <a:t>percent of African American students are enrolled in American schools that are more than 50 percent minority, a level of segregation approaching that found in 1968 (77 percent). </a:t>
            </a:r>
            <a:endParaRPr lang="en-US" sz="24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Further</a:t>
            </a:r>
            <a:r>
              <a:rPr lang="en-US" sz="2400" dirty="0"/>
              <a:t>, 38 percent of African American students attend schools that can be categorized as intensely segregated, those schools that enroll a greater than 90 percent minority population. </a:t>
            </a:r>
            <a:endParaRPr kumimoji="0" lang="en-US" sz="24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Racial self-sorting in charter schools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lvl="0" indent="-342900">
              <a:spcBef>
                <a:spcPct val="20000"/>
              </a:spcBef>
              <a:buClr>
                <a:schemeClr val="accent1"/>
              </a:buClr>
              <a:buFont typeface="Wingdings" charset="2"/>
              <a:buChar char="§"/>
              <a:defRPr/>
            </a:pPr>
            <a:r>
              <a:rPr lang="en-US" sz="2400" dirty="0" smtClean="0"/>
              <a:t>Booker</a:t>
            </a:r>
            <a:r>
              <a:rPr lang="en-US" sz="2400" dirty="0"/>
              <a:t>, Zimmer, and </a:t>
            </a:r>
            <a:r>
              <a:rPr lang="en-US" sz="2400" dirty="0" err="1"/>
              <a:t>Buddin</a:t>
            </a:r>
            <a:r>
              <a:rPr lang="en-US" sz="2400" dirty="0"/>
              <a:t> (2005) </a:t>
            </a:r>
            <a:r>
              <a:rPr lang="en-US" sz="2400" dirty="0" smtClean="0">
                <a:latin typeface="Times New Roman"/>
                <a:cs typeface="Times New Roman"/>
              </a:rPr>
              <a:t>found </a:t>
            </a:r>
            <a:r>
              <a:rPr lang="en-US" sz="2400" dirty="0"/>
              <a:t>that charter schools in both states are having an effect on the racial-ethnic sorting of students specifically</a:t>
            </a:r>
            <a:r>
              <a:rPr lang="en-US" sz="2400" dirty="0" smtClean="0"/>
              <a:t>,</a:t>
            </a:r>
          </a:p>
          <a:p>
            <a:pPr marL="800100" lvl="1" indent="-342900">
              <a:spcBef>
                <a:spcPct val="20000"/>
              </a:spcBef>
              <a:buClr>
                <a:schemeClr val="accent1"/>
              </a:buClr>
              <a:buFont typeface="Wingdings" charset="2"/>
              <a:buChar char="§"/>
              <a:defRPr/>
            </a:pPr>
            <a:r>
              <a:rPr lang="en-US" sz="2400" dirty="0" smtClean="0"/>
              <a:t> </a:t>
            </a:r>
            <a:r>
              <a:rPr lang="en-US" sz="2400" dirty="0"/>
              <a:t>“black students in particular tend to move to charter schools that have a higher percentage of black students and are more racially concentrated than the public schools they leave” (p. 22). </a:t>
            </a:r>
            <a:endParaRPr kumimoji="0" lang="en-US" sz="24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quality trumps	</a:t>
            </a:r>
            <a:endParaRPr lang="en-US" dirty="0"/>
          </a:p>
        </p:txBody>
      </p:sp>
      <p:sp>
        <p:nvSpPr>
          <p:cNvPr id="3" name="Text Placeholder 2"/>
          <p:cNvSpPr txBox="1">
            <a:spLocks/>
          </p:cNvSpPr>
          <p:nvPr/>
        </p:nvSpPr>
        <p:spPr>
          <a:xfrm>
            <a:off x="1035088" y="1325880"/>
            <a:ext cx="7651712" cy="3923605"/>
          </a:xfrm>
          <a:prstGeom prst="rect">
            <a:avLst/>
          </a:prstGeom>
        </p:spPr>
        <p:txBody>
          <a:bodyPr vert="horz" lIns="91440" tIns="45720" rIns="91440" bIns="45720" rtlCol="0">
            <a:no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a:t>
            </a:r>
            <a:r>
              <a:rPr lang="en-US" dirty="0"/>
              <a:t>Schneider et al. 1998) examined how parents differed by race-ethnicity and socioeconomic status (as </a:t>
            </a:r>
            <a:r>
              <a:rPr lang="en-US" dirty="0" err="1"/>
              <a:t>proxied</a:t>
            </a:r>
            <a:r>
              <a:rPr lang="en-US" dirty="0"/>
              <a:t> by educational level) in their evaluation of the importance of four separate dimensions of schools: </a:t>
            </a:r>
            <a:endParaRPr lang="en-US" dirty="0" smtClean="0"/>
          </a:p>
          <a:p>
            <a:pPr marL="800100" lvl="1" indent="-342900">
              <a:spcBef>
                <a:spcPct val="20000"/>
              </a:spcBef>
              <a:buClr>
                <a:schemeClr val="accent1"/>
              </a:buClr>
              <a:buFont typeface="Wingdings" charset="2"/>
              <a:buChar char="§"/>
              <a:defRPr/>
            </a:pPr>
            <a:r>
              <a:rPr lang="en-US" dirty="0" smtClean="0"/>
              <a:t>(</a:t>
            </a:r>
            <a:r>
              <a:rPr lang="en-US" dirty="0"/>
              <a:t>1) academic quality measured by high test scores: </a:t>
            </a:r>
            <a:endParaRPr lang="en-US" dirty="0" smtClean="0"/>
          </a:p>
          <a:p>
            <a:pPr marL="800100" lvl="1" indent="-342900">
              <a:spcBef>
                <a:spcPct val="20000"/>
              </a:spcBef>
              <a:buClr>
                <a:schemeClr val="accent1"/>
              </a:buClr>
              <a:buFont typeface="Wingdings" charset="2"/>
              <a:buChar char="§"/>
              <a:defRPr/>
            </a:pPr>
            <a:r>
              <a:rPr lang="en-US" dirty="0" smtClean="0"/>
              <a:t>(</a:t>
            </a:r>
            <a:r>
              <a:rPr lang="en-US" dirty="0"/>
              <a:t>2) racial composition; </a:t>
            </a:r>
            <a:endParaRPr lang="en-US" dirty="0" smtClean="0"/>
          </a:p>
          <a:p>
            <a:pPr marL="800100" lvl="1" indent="-342900">
              <a:spcBef>
                <a:spcPct val="20000"/>
              </a:spcBef>
              <a:buClr>
                <a:schemeClr val="accent1"/>
              </a:buClr>
              <a:buFont typeface="Wingdings" charset="2"/>
              <a:buChar char="§"/>
              <a:defRPr/>
            </a:pPr>
            <a:r>
              <a:rPr lang="en-US" dirty="0" smtClean="0"/>
              <a:t>(3</a:t>
            </a:r>
            <a:r>
              <a:rPr lang="en-US" dirty="0"/>
              <a:t>) values; </a:t>
            </a:r>
            <a:endParaRPr lang="en-US" dirty="0"/>
          </a:p>
          <a:p>
            <a:pPr marL="800100" lvl="1" indent="-342900">
              <a:spcBef>
                <a:spcPct val="20000"/>
              </a:spcBef>
              <a:buClr>
                <a:schemeClr val="accent1"/>
              </a:buClr>
              <a:buFont typeface="Wingdings" charset="2"/>
              <a:buChar char="§"/>
              <a:defRPr/>
            </a:pPr>
            <a:r>
              <a:rPr lang="en-US" dirty="0" smtClean="0"/>
              <a:t>and </a:t>
            </a:r>
            <a:r>
              <a:rPr lang="en-US" dirty="0"/>
              <a:t>(4) discipline. </a:t>
            </a:r>
            <a:endParaRPr lang="en-US" dirty="0" smtClean="0"/>
          </a:p>
          <a:p>
            <a:pPr marL="342900" indent="-342900">
              <a:spcBef>
                <a:spcPct val="20000"/>
              </a:spcBef>
              <a:buClr>
                <a:schemeClr val="accent1"/>
              </a:buClr>
              <a:buFont typeface="Wingdings" charset="2"/>
              <a:buChar char="§"/>
              <a:defRPr/>
            </a:pPr>
            <a:r>
              <a:rPr lang="en-US" dirty="0" smtClean="0"/>
              <a:t>Found </a:t>
            </a:r>
            <a:r>
              <a:rPr lang="en-US" dirty="0"/>
              <a:t>that African American parents and those who had graduated high school but had not attended college were more likely to indicate that academic quality was important compared with parents of other racial-ethnic groups or education levels</a:t>
            </a:r>
            <a:r>
              <a:rPr lang="en-US" dirty="0" smtClean="0"/>
              <a:t>. </a:t>
            </a:r>
          </a:p>
          <a:p>
            <a:pPr marL="342900" indent="-342900">
              <a:spcBef>
                <a:spcPct val="20000"/>
              </a:spcBef>
              <a:buClr>
                <a:schemeClr val="accent1"/>
              </a:buClr>
              <a:buFont typeface="Wingdings" charset="2"/>
              <a:buChar char="§"/>
              <a:defRPr/>
            </a:pPr>
            <a:r>
              <a:rPr lang="en-US" dirty="0" smtClean="0"/>
              <a:t>Schneider </a:t>
            </a:r>
            <a:r>
              <a:rPr lang="en-US" dirty="0"/>
              <a:t>et al. also found that racial similarity of a school student body to the parent’s own race-ethnicity was rarely reported as important. In terms </a:t>
            </a:r>
            <a:r>
              <a:rPr lang="en-US" dirty="0" smtClean="0"/>
              <a:t> of </a:t>
            </a:r>
            <a:r>
              <a:rPr lang="en-US" dirty="0"/>
              <a:t>racial diversity they found that white and college educated parents were more likely to indicate this factor as more important than minority and less educated </a:t>
            </a:r>
            <a:r>
              <a:rPr lang="en-US" dirty="0" smtClean="0"/>
              <a:t>parents.	</a:t>
            </a:r>
          </a:p>
        </p:txBody>
      </p:sp>
    </p:spTree>
    <p:extLst>
      <p:ext uri="{BB962C8B-B14F-4D97-AF65-F5344CB8AC3E}">
        <p14:creationId xmlns:p14="http://schemas.microsoft.com/office/powerpoint/2010/main" val="35003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parental preferences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lnSpcReduction="10000"/>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Empirical </a:t>
            </a:r>
            <a:r>
              <a:rPr lang="en-US" sz="2400" dirty="0"/>
              <a:t>evidence of parental school preferences comes generally from two different sources. </a:t>
            </a:r>
            <a:endParaRPr lang="en-US" sz="2400" dirty="0" smtClean="0"/>
          </a:p>
          <a:p>
            <a:pPr marL="800100" lvl="1" indent="-342900">
              <a:spcBef>
                <a:spcPct val="20000"/>
              </a:spcBef>
              <a:buClr>
                <a:schemeClr val="accent1"/>
              </a:buClr>
              <a:buFont typeface="Wingdings" charset="2"/>
              <a:buChar char="§"/>
              <a:defRPr/>
            </a:pPr>
            <a:r>
              <a:rPr lang="en-US" sz="2400" dirty="0" smtClean="0"/>
              <a:t>First</a:t>
            </a:r>
            <a:r>
              <a:rPr lang="en-US" sz="2400" dirty="0"/>
              <a:t>, many studies have used surveys of parents to gauge the importance of various school characteristics (e.g., academic quality, racial composition, etc.) on their choices. </a:t>
            </a:r>
            <a:endParaRPr lang="en-US" sz="2400" dirty="0" smtClean="0"/>
          </a:p>
          <a:p>
            <a:pPr marL="342900" indent="-342900">
              <a:spcBef>
                <a:spcPct val="20000"/>
              </a:spcBef>
              <a:buClr>
                <a:schemeClr val="accent1"/>
              </a:buClr>
              <a:buFont typeface="Wingdings" charset="2"/>
              <a:buChar char="§"/>
              <a:defRPr/>
            </a:pPr>
            <a:r>
              <a:rPr lang="en-US" sz="2400" dirty="0" smtClean="0"/>
              <a:t>Most </a:t>
            </a:r>
            <a:r>
              <a:rPr lang="en-US" sz="2400" dirty="0"/>
              <a:t>of these surveys show that all parents, regardless of race-ethnicity or socioeconomic status, tend to indicate that academic quality of schools is at the top of their list of important characteristics (Schneider and Buckley 2002). </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Preferences are unclear</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err="1" smtClean="0"/>
              <a:t>Weiher</a:t>
            </a:r>
            <a:r>
              <a:rPr lang="en-US" sz="2400" dirty="0" smtClean="0"/>
              <a:t> </a:t>
            </a:r>
            <a:r>
              <a:rPr lang="en-US" sz="2400" dirty="0"/>
              <a:t>and </a:t>
            </a:r>
            <a:r>
              <a:rPr lang="en-US" sz="2400" dirty="0" err="1"/>
              <a:t>Tedin</a:t>
            </a:r>
            <a:r>
              <a:rPr lang="en-US" sz="2400" dirty="0"/>
              <a:t> (2002:81) clearly state the problem with many of these studies: </a:t>
            </a:r>
            <a:endParaRPr lang="en-US" sz="2400" dirty="0" smtClean="0"/>
          </a:p>
          <a:p>
            <a:pPr marL="800100" lvl="1" indent="-342900">
              <a:spcBef>
                <a:spcPct val="20000"/>
              </a:spcBef>
              <a:buClr>
                <a:schemeClr val="accent1"/>
              </a:buClr>
              <a:buFont typeface="Wingdings" charset="2"/>
              <a:buChar char="§"/>
              <a:defRPr/>
            </a:pPr>
            <a:r>
              <a:rPr lang="en-US" sz="2400" dirty="0" smtClean="0"/>
              <a:t>“</a:t>
            </a:r>
            <a:r>
              <a:rPr lang="en-US" sz="2400" dirty="0"/>
              <a:t>A common weakness of this research into the ethnic and racial implications of choice for choosers themselves is that the linkage between respondents’ stated preferences and actual racial and ethnic patterns in choice schools tend to be tenuous” (p. 81). </a:t>
            </a:r>
            <a:endParaRPr lang="en-US" sz="2400" dirty="0" smtClean="0"/>
          </a:p>
          <a:p>
            <a:pPr marL="342900" indent="-342900">
              <a:spcBef>
                <a:spcPct val="20000"/>
              </a:spcBef>
              <a:buClr>
                <a:schemeClr val="accent1"/>
              </a:buClr>
              <a:buFont typeface="Wingdings" charset="2"/>
              <a:buChar char="§"/>
              <a:defRPr/>
            </a:pPr>
            <a:r>
              <a:rPr lang="en-US" sz="2400" dirty="0" smtClean="0"/>
              <a:t>One </a:t>
            </a:r>
            <a:r>
              <a:rPr lang="en-US" sz="2400" dirty="0"/>
              <a:t>obvious reason for this is the social undesirability of expressing racial/ethnic reasons for choosing a school. </a:t>
            </a:r>
            <a:endParaRPr kumimoji="0" lang="en-US" sz="2400" b="0" i="0" u="none" strike="noStrike" kern="1200" cap="none" spc="0" normalizeH="0" baseline="0" noProof="0" dirty="0" smtClean="0">
              <a:ln>
                <a:noFill/>
              </a:ln>
              <a:solidFill>
                <a:schemeClr val="tx1"/>
              </a:solidFill>
              <a:effectLst/>
              <a:uLnTx/>
              <a:uFillTx/>
              <a:latin typeface="Times New Roman"/>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race-sorting in charter schools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Autofit/>
          </a:bodyPr>
          <a:lstStyle/>
          <a:p>
            <a:pPr marL="342900" lvl="0" indent="-342900">
              <a:spcBef>
                <a:spcPct val="20000"/>
              </a:spcBef>
              <a:buClr>
                <a:schemeClr val="accent1"/>
              </a:buClr>
              <a:buFont typeface="Wingdings" charset="2"/>
              <a:buChar char="§"/>
              <a:defRPr/>
            </a:pPr>
            <a:r>
              <a:rPr lang="en-US" sz="2400" dirty="0" err="1"/>
              <a:t>Bifulco</a:t>
            </a:r>
            <a:r>
              <a:rPr lang="en-US" sz="2400" dirty="0"/>
              <a:t> and Ladd (2006) also found results of student sorting based on </a:t>
            </a:r>
            <a:r>
              <a:rPr lang="en-US" sz="2400" dirty="0" smtClean="0"/>
              <a:t>race-ethnicity: </a:t>
            </a:r>
          </a:p>
          <a:p>
            <a:pPr marL="800100" lvl="1" indent="-342900">
              <a:spcBef>
                <a:spcPct val="20000"/>
              </a:spcBef>
              <a:buClr>
                <a:schemeClr val="accent1"/>
              </a:buClr>
              <a:buFont typeface="Wingdings" charset="2"/>
              <a:buChar char="§"/>
              <a:defRPr/>
            </a:pPr>
            <a:r>
              <a:rPr lang="en-US" sz="2400" dirty="0" smtClean="0"/>
              <a:t>Using </a:t>
            </a:r>
            <a:r>
              <a:rPr lang="en-US" sz="2400" dirty="0"/>
              <a:t>school level data from the CCD for the 2001-2002 school year, the authors found that students enrolled in a charter school are “two and a half times more likely to </a:t>
            </a:r>
            <a:r>
              <a:rPr lang="en-US" sz="2400" dirty="0" smtClean="0"/>
              <a:t>be </a:t>
            </a:r>
            <a:r>
              <a:rPr lang="en-US" sz="2400" dirty="0"/>
              <a:t>enrolled in a racially unbalanced school” than if they were in a traditional public school (p. 37). </a:t>
            </a:r>
            <a:endParaRPr lang="en-US" sz="2400" dirty="0" smtClean="0"/>
          </a:p>
          <a:p>
            <a:pPr marL="342900" lvl="0" indent="-342900">
              <a:spcBef>
                <a:spcPct val="20000"/>
              </a:spcBef>
              <a:buClr>
                <a:schemeClr val="accent1"/>
              </a:buClr>
              <a:buFont typeface="Wingdings" charset="2"/>
              <a:buChar char="§"/>
              <a:defRPr/>
            </a:pPr>
            <a:r>
              <a:rPr lang="en-US" sz="2400" dirty="0"/>
              <a:t>African American students attended charter schools that were 18.6 percent more African American and white students enrolled in charter schools that were 10.7 percent less African American. </a:t>
            </a:r>
            <a:endParaRPr lang="en-US" sz="2400" dirty="0" smtClean="0"/>
          </a:p>
        </p:txBody>
      </p:sp>
    </p:spTree>
    <p:extLst>
      <p:ext uri="{BB962C8B-B14F-4D97-AF65-F5344CB8AC3E}">
        <p14:creationId xmlns:p14="http://schemas.microsoft.com/office/powerpoint/2010/main" val="350033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Matched pairs analysis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lnSpcReduction="10000"/>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Using </a:t>
            </a:r>
            <a:r>
              <a:rPr lang="en-US" dirty="0"/>
              <a:t>data from the National Longitudinal Survey of Adolescent Health (Add Health), the proposed research will focus on analyzing how student academic performance is affected by charter school attendance.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Add </a:t>
            </a:r>
            <a:r>
              <a:rPr lang="en-US" dirty="0"/>
              <a:t>Health, is a nationally representative, school-based longitudinal study of the early life course. I will focus on the results from the in-school student questionnaire, the in-home student interview and the parent interview for adolescents that were enrolled in grades seven through twelve and completed the survey’s first wave (Wave I) in 1994-1995 as well as Wave III and Wave IV. Add Health’s subsequent waves will provide educational attainment information as well as the foundation for tracking changes in life-course trajectories related to health, wealth and marriage. </a:t>
            </a:r>
            <a:endParaRPr lang="en-US" sz="1600" dirty="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The </a:t>
            </a:r>
            <a:r>
              <a:rPr lang="en-US" dirty="0"/>
              <a:t>core of the analysis will focus on examining the differences in trajectories for students that attended a different charter high or comprehensive high school but similar middle schools</a:t>
            </a:r>
            <a:r>
              <a:rPr lang="en-US" dirty="0" smtClean="0"/>
              <a:t>..</a:t>
            </a:r>
            <a:endParaRPr lang="en-US" sz="1600" dirty="0"/>
          </a:p>
        </p:txBody>
      </p:sp>
    </p:spTree>
    <p:extLst>
      <p:ext uri="{BB962C8B-B14F-4D97-AF65-F5344CB8AC3E}">
        <p14:creationId xmlns:p14="http://schemas.microsoft.com/office/powerpoint/2010/main" val="35003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and Stratification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Educational </a:t>
            </a:r>
            <a:r>
              <a:rPr lang="en-US" sz="2000" dirty="0"/>
              <a:t>attainment linked </a:t>
            </a:r>
            <a:r>
              <a:rPr lang="en-US" sz="2000" dirty="0" smtClean="0"/>
              <a:t>to:</a:t>
            </a:r>
          </a:p>
          <a:p>
            <a:pPr marL="800100" lvl="1" indent="-342900">
              <a:spcBef>
                <a:spcPct val="20000"/>
              </a:spcBef>
              <a:buClr>
                <a:schemeClr val="accent1"/>
              </a:buClr>
              <a:buFont typeface="Wingdings" charset="2"/>
              <a:buChar char="§"/>
              <a:defRPr/>
            </a:pPr>
            <a:r>
              <a:rPr lang="en-US" sz="2000" dirty="0" smtClean="0"/>
              <a:t>success </a:t>
            </a:r>
            <a:r>
              <a:rPr lang="en-US" sz="2000" dirty="0"/>
              <a:t>in the labor </a:t>
            </a:r>
            <a:r>
              <a:rPr lang="en-US" sz="2000" dirty="0" smtClean="0"/>
              <a:t>force</a:t>
            </a:r>
          </a:p>
          <a:p>
            <a:pPr marL="1257300" lvl="2" indent="-342900">
              <a:spcBef>
                <a:spcPct val="20000"/>
              </a:spcBef>
              <a:buClr>
                <a:schemeClr val="accent1"/>
              </a:buClr>
              <a:buFont typeface="Wingdings" charset="2"/>
              <a:buChar char="§"/>
              <a:defRPr/>
            </a:pPr>
            <a:r>
              <a:rPr lang="en-US" sz="2000" dirty="0" err="1" smtClean="0"/>
              <a:t>Pascarella</a:t>
            </a:r>
            <a:r>
              <a:rPr lang="en-US" sz="2000" dirty="0" smtClean="0"/>
              <a:t> </a:t>
            </a:r>
            <a:r>
              <a:rPr lang="en-US" sz="2000" dirty="0"/>
              <a:t>2005; Day &amp; </a:t>
            </a:r>
            <a:r>
              <a:rPr lang="en-US" sz="2000" dirty="0" err="1"/>
              <a:t>Newburger</a:t>
            </a:r>
            <a:r>
              <a:rPr lang="en-US" sz="2000" dirty="0"/>
              <a:t> </a:t>
            </a:r>
            <a:r>
              <a:rPr lang="en-US" sz="2000" dirty="0" smtClean="0"/>
              <a:t>2002</a:t>
            </a:r>
          </a:p>
          <a:p>
            <a:pPr marL="800100" lvl="1" indent="-342900">
              <a:spcBef>
                <a:spcPct val="20000"/>
              </a:spcBef>
              <a:buClr>
                <a:schemeClr val="accent1"/>
              </a:buClr>
              <a:buFont typeface="Wingdings" charset="2"/>
              <a:buChar char="§"/>
              <a:defRPr/>
            </a:pPr>
            <a:r>
              <a:rPr lang="en-US" sz="2000" dirty="0" smtClean="0"/>
              <a:t>health outcomes</a:t>
            </a:r>
          </a:p>
          <a:p>
            <a:pPr marL="1257300" lvl="2" indent="-342900">
              <a:spcBef>
                <a:spcPct val="20000"/>
              </a:spcBef>
              <a:buClr>
                <a:schemeClr val="accent1"/>
              </a:buClr>
              <a:buFont typeface="Wingdings" charset="2"/>
              <a:buChar char="§"/>
              <a:defRPr/>
            </a:pPr>
            <a:r>
              <a:rPr lang="en-US" sz="2000" dirty="0" err="1" smtClean="0"/>
              <a:t>Shuey</a:t>
            </a:r>
            <a:r>
              <a:rPr lang="en-US" sz="2000" dirty="0" smtClean="0"/>
              <a:t> </a:t>
            </a:r>
            <a:r>
              <a:rPr lang="en-US" sz="2000" dirty="0"/>
              <a:t>&amp; </a:t>
            </a:r>
            <a:r>
              <a:rPr lang="en-US" sz="2000" dirty="0" err="1"/>
              <a:t>Willson</a:t>
            </a:r>
            <a:r>
              <a:rPr lang="en-US" sz="2000" dirty="0"/>
              <a:t> 2008; Ross &amp;  Wu </a:t>
            </a:r>
            <a:r>
              <a:rPr lang="en-US" sz="2000" dirty="0" smtClean="0"/>
              <a:t>1996</a:t>
            </a:r>
          </a:p>
          <a:p>
            <a:pPr marL="800100" lvl="1" indent="-342900">
              <a:spcBef>
                <a:spcPct val="20000"/>
              </a:spcBef>
              <a:buClr>
                <a:schemeClr val="accent1"/>
              </a:buClr>
              <a:buFont typeface="Wingdings" charset="2"/>
              <a:buChar char="§"/>
              <a:defRPr/>
            </a:pPr>
            <a:r>
              <a:rPr lang="en-US" sz="2000" dirty="0" smtClean="0"/>
              <a:t>marriage prospects</a:t>
            </a:r>
          </a:p>
          <a:p>
            <a:pPr marL="1257300" lvl="2" indent="-342900">
              <a:spcBef>
                <a:spcPct val="20000"/>
              </a:spcBef>
              <a:buClr>
                <a:schemeClr val="accent1"/>
              </a:buClr>
              <a:buFont typeface="Wingdings" charset="2"/>
              <a:buChar char="§"/>
              <a:defRPr/>
            </a:pPr>
            <a:r>
              <a:rPr lang="en-US" sz="2000" dirty="0" err="1" smtClean="0"/>
              <a:t>Biblarz</a:t>
            </a:r>
            <a:r>
              <a:rPr lang="en-US" sz="2000" dirty="0" smtClean="0"/>
              <a:t> </a:t>
            </a:r>
            <a:r>
              <a:rPr lang="en-US" sz="2000" dirty="0"/>
              <a:t>&amp; </a:t>
            </a:r>
            <a:r>
              <a:rPr lang="en-US" sz="2000" dirty="0" err="1"/>
              <a:t>Raftery</a:t>
            </a:r>
            <a:r>
              <a:rPr lang="en-US" sz="2000" dirty="0"/>
              <a:t> 1999; DiMaggio &amp; Mohr </a:t>
            </a:r>
            <a:r>
              <a:rPr lang="en-US" sz="2000" dirty="0" smtClean="0"/>
              <a:t>1985</a:t>
            </a:r>
            <a:endParaRPr kumimoji="0" lang="en-US" sz="2000" b="0" i="0" u="none" strike="noStrike" kern="1200" cap="none" spc="0" normalizeH="0" baseline="0" noProof="0" dirty="0" smtClean="0">
              <a:ln>
                <a:noFill/>
              </a:ln>
              <a:solidFill>
                <a:schemeClr val="tx1"/>
              </a:solidFill>
              <a:effectLst/>
              <a:uLnTx/>
              <a:uFillTx/>
              <a:latin typeface="Times New Roman"/>
              <a:cs typeface="Times New Roman"/>
            </a:endParaRPr>
          </a:p>
        </p:txBody>
      </p:sp>
    </p:spTree>
    <p:extLst>
      <p:ext uri="{BB962C8B-B14F-4D97-AF65-F5344CB8AC3E}">
        <p14:creationId xmlns:p14="http://schemas.microsoft.com/office/powerpoint/2010/main" val="1170763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matched pairs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400" b="0" i="0" u="none" strike="noStrike" kern="1200" cap="none" spc="0" normalizeH="0" baseline="0" noProof="0" dirty="0" smtClean="0">
                <a:ln>
                  <a:noFill/>
                </a:ln>
                <a:solidFill>
                  <a:schemeClr val="tx1"/>
                </a:solidFill>
                <a:effectLst/>
                <a:uLnTx/>
                <a:uFillTx/>
                <a:cs typeface="Times New Roman"/>
              </a:rPr>
              <a:t>Use students from the same middle school in national data to approximate effect of charter school attendance</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Cook</a:t>
            </a:r>
            <a:r>
              <a:rPr lang="en-US" sz="2400" dirty="0"/>
              <a:t>, </a:t>
            </a:r>
            <a:r>
              <a:rPr lang="en-US" sz="2400" dirty="0" err="1"/>
              <a:t>Shadish</a:t>
            </a:r>
            <a:r>
              <a:rPr lang="en-US" sz="2400" dirty="0"/>
              <a:t> and Wong (2008) demonstrate the importance of matching treatment groups with intact control groups that maximize overlap between the treatment group and control group on pre-test measures</a:t>
            </a:r>
            <a:endParaRPr kumimoji="0" lang="en-US" sz="2400" b="0" i="0" u="none" strike="noStrike" kern="1200" cap="none" spc="0" normalizeH="0" baseline="0" noProof="0" dirty="0" smtClean="0">
              <a:ln>
                <a:noFill/>
              </a:ln>
              <a:solidFill>
                <a:schemeClr val="tx1"/>
              </a:solidFill>
              <a:effectLst/>
              <a:uLnTx/>
              <a:uFillTx/>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Gains score equation</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err="1" smtClean="0"/>
              <a:t>A</a:t>
            </a:r>
            <a:r>
              <a:rPr lang="en-US" baseline="-25000" dirty="0" err="1" smtClean="0"/>
              <a:t>jt</a:t>
            </a:r>
            <a:r>
              <a:rPr lang="en-US" dirty="0" smtClean="0"/>
              <a:t> </a:t>
            </a:r>
            <a:r>
              <a:rPr lang="en-US" dirty="0"/>
              <a:t>−A</a:t>
            </a:r>
            <a:r>
              <a:rPr lang="en-US" baseline="-25000" dirty="0"/>
              <a:t>jt</a:t>
            </a:r>
            <a:r>
              <a:rPr lang="en-US" dirty="0"/>
              <a:t>−1 = α</a:t>
            </a:r>
            <a:r>
              <a:rPr lang="en-US" dirty="0" err="1"/>
              <a:t>C</a:t>
            </a:r>
            <a:r>
              <a:rPr lang="en-US" baseline="-25000" dirty="0" err="1"/>
              <a:t>jt</a:t>
            </a:r>
            <a:r>
              <a:rPr lang="en-US" dirty="0"/>
              <a:t> + µ</a:t>
            </a:r>
            <a:r>
              <a:rPr lang="en-US" baseline="-25000" dirty="0"/>
              <a:t>j</a:t>
            </a:r>
            <a:r>
              <a:rPr lang="en-US" dirty="0"/>
              <a:t> + </a:t>
            </a:r>
            <a:r>
              <a:rPr lang="en-US" dirty="0" err="1"/>
              <a:t>δ</a:t>
            </a:r>
            <a:r>
              <a:rPr lang="en-US" baseline="-25000" dirty="0" err="1"/>
              <a:t>gt</a:t>
            </a:r>
            <a:r>
              <a:rPr lang="en-US" dirty="0"/>
              <a:t> + </a:t>
            </a:r>
            <a:r>
              <a:rPr lang="en-US" dirty="0" err="1"/>
              <a:t>υ</a:t>
            </a:r>
            <a:r>
              <a:rPr lang="en-US" baseline="-25000" dirty="0" err="1"/>
              <a:t>jt</a:t>
            </a:r>
            <a:r>
              <a:rPr lang="en-US" dirty="0"/>
              <a:t> </a:t>
            </a:r>
            <a:endParaRPr lang="en-US" sz="1600" dirty="0"/>
          </a:p>
          <a:p>
            <a:pPr marL="800100" lvl="1" indent="-342900">
              <a:spcBef>
                <a:spcPct val="20000"/>
              </a:spcBef>
              <a:buClr>
                <a:schemeClr val="accent1"/>
              </a:buClr>
              <a:buFont typeface="Wingdings" charset="2"/>
              <a:buChar char="§"/>
              <a:defRPr/>
            </a:pPr>
            <a:r>
              <a:rPr lang="en-US" dirty="0" smtClean="0"/>
              <a:t>Where </a:t>
            </a:r>
            <a:r>
              <a:rPr lang="en-US" dirty="0" err="1"/>
              <a:t>A</a:t>
            </a:r>
            <a:r>
              <a:rPr lang="en-US" baseline="-25000" dirty="0" err="1"/>
              <a:t>jt</a:t>
            </a:r>
            <a:r>
              <a:rPr lang="en-US" dirty="0"/>
              <a:t> − A</a:t>
            </a:r>
            <a:r>
              <a:rPr lang="en-US" baseline="-25000" dirty="0"/>
              <a:t>jt</a:t>
            </a:r>
            <a:r>
              <a:rPr lang="en-US" dirty="0"/>
              <a:t>−1 is a measure of the (math or reading) achievement gain of the </a:t>
            </a:r>
            <a:r>
              <a:rPr lang="en-US" dirty="0" err="1"/>
              <a:t>jth</a:t>
            </a:r>
            <a:r>
              <a:rPr lang="en-US" dirty="0"/>
              <a:t> student in the </a:t>
            </a:r>
            <a:r>
              <a:rPr lang="en-US" dirty="0" err="1"/>
              <a:t>tth</a:t>
            </a:r>
            <a:r>
              <a:rPr lang="en-US" dirty="0"/>
              <a:t> year; </a:t>
            </a:r>
            <a:r>
              <a:rPr lang="en-US" dirty="0" err="1"/>
              <a:t>Cjt</a:t>
            </a:r>
            <a:r>
              <a:rPr lang="en-US" dirty="0"/>
              <a:t> is an indicator whether student j attended a charter school in the </a:t>
            </a:r>
            <a:r>
              <a:rPr lang="en-US" dirty="0" err="1"/>
              <a:t>tth</a:t>
            </a:r>
            <a:r>
              <a:rPr lang="en-US" dirty="0"/>
              <a:t> year; µ</a:t>
            </a:r>
            <a:r>
              <a:rPr lang="en-US" baseline="-25000" dirty="0"/>
              <a:t>j</a:t>
            </a:r>
            <a:r>
              <a:rPr lang="en-US" dirty="0"/>
              <a:t> captures the individual student fixed effect; </a:t>
            </a:r>
            <a:r>
              <a:rPr lang="en-US" dirty="0" err="1"/>
              <a:t>δ</a:t>
            </a:r>
            <a:r>
              <a:rPr lang="en-US" baseline="-25000" dirty="0" err="1"/>
              <a:t>gt</a:t>
            </a:r>
            <a:r>
              <a:rPr lang="en-US" dirty="0"/>
              <a:t> captures the grade-by-year fixed effect; and </a:t>
            </a:r>
            <a:r>
              <a:rPr lang="en-US" dirty="0" err="1"/>
              <a:t>υ</a:t>
            </a:r>
            <a:r>
              <a:rPr lang="en-US" baseline="-25000" dirty="0" err="1"/>
              <a:t>jt</a:t>
            </a:r>
            <a:r>
              <a:rPr lang="en-US" dirty="0"/>
              <a:t> is the random disturbance term</a:t>
            </a:r>
            <a:r>
              <a:rPr lang="en-US" dirty="0" smtClean="0"/>
              <a:t>.</a:t>
            </a:r>
          </a:p>
          <a:p>
            <a:pPr marL="800100" lvl="1" indent="-342900">
              <a:spcBef>
                <a:spcPct val="20000"/>
              </a:spcBef>
              <a:buClr>
                <a:schemeClr val="accent1"/>
              </a:buClr>
              <a:buFont typeface="Wingdings" charset="2"/>
              <a:buChar char="§"/>
              <a:defRPr/>
            </a:pPr>
            <a:r>
              <a:rPr lang="en-US" dirty="0" smtClean="0"/>
              <a:t> </a:t>
            </a:r>
            <a:r>
              <a:rPr lang="en-US" dirty="0"/>
              <a:t>This approach minimizes selection bias only to the degree the observable characteristics used for the matching controls for sorting of students across charter and traditional public schools</a:t>
            </a:r>
            <a:r>
              <a:rPr lang="en-US" dirty="0" smtClean="0"/>
              <a:t>.</a:t>
            </a:r>
            <a:endParaRPr lang="en-US" sz="1600" dirty="0"/>
          </a:p>
        </p:txBody>
      </p:sp>
    </p:spTree>
    <p:extLst>
      <p:ext uri="{BB962C8B-B14F-4D97-AF65-F5344CB8AC3E}">
        <p14:creationId xmlns:p14="http://schemas.microsoft.com/office/powerpoint/2010/main" val="350033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HLM models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fontScale="92500"/>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The </a:t>
            </a:r>
            <a:r>
              <a:rPr lang="en-US" sz="2400" dirty="0"/>
              <a:t>primary analyses for evaluating an intervention program employ hierarchical linear modeling (HLM) within a multi-level growth curve framework (</a:t>
            </a:r>
            <a:r>
              <a:rPr lang="en-US" sz="2400" dirty="0" err="1"/>
              <a:t>Raudenbush</a:t>
            </a:r>
            <a:r>
              <a:rPr lang="en-US" sz="2400" dirty="0"/>
              <a:t> and </a:t>
            </a:r>
            <a:r>
              <a:rPr lang="en-US" sz="2400" dirty="0" err="1"/>
              <a:t>Bryk</a:t>
            </a:r>
            <a:r>
              <a:rPr lang="en-US" sz="2400" dirty="0"/>
              <a:t> 2002; Wong and Mason 1985; Singer and Willett 2003). </a:t>
            </a:r>
            <a:endParaRPr lang="en-US" sz="24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Specifically</a:t>
            </a:r>
            <a:r>
              <a:rPr lang="en-US" sz="2400" dirty="0"/>
              <a:t>, the models nest various achievement trajectories within children, who are nested within schools. The Level-1 HLM models estimate children’s individual achievement trajectories within a school. At Level 2, these achievement trajectories are nested within schools. HLM models control for:  prior performance but also for each student’s ethnicity, nativity, sex, grade level, and socioeconomic status</a:t>
            </a:r>
            <a:r>
              <a:rPr lang="en-US" sz="2400" dirty="0" smtClean="0"/>
              <a:t>..</a:t>
            </a:r>
            <a:endParaRPr lang="en-US" sz="2400" dirty="0"/>
          </a:p>
        </p:txBody>
      </p:sp>
    </p:spTree>
    <p:extLst>
      <p:ext uri="{BB962C8B-B14F-4D97-AF65-F5344CB8AC3E}">
        <p14:creationId xmlns:p14="http://schemas.microsoft.com/office/powerpoint/2010/main" val="350033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Charter </a:t>
            </a:r>
            <a:r>
              <a:rPr lang="en-US" dirty="0"/>
              <a:t>school studies traditionally analyze proximate effects on student achievement such as test scores in secondary school and few studies examine charter school effects on long-term results in </a:t>
            </a:r>
            <a:r>
              <a:rPr lang="en-US" dirty="0" smtClean="0"/>
              <a:t>high </a:t>
            </a:r>
            <a:r>
              <a:rPr lang="en-US" dirty="0"/>
              <a:t>school such as graduation and retention rates (</a:t>
            </a:r>
            <a:r>
              <a:rPr lang="en-US" dirty="0" err="1"/>
              <a:t>Berends</a:t>
            </a:r>
            <a:r>
              <a:rPr lang="en-US" dirty="0"/>
              <a:t> et al. 2006; Hill, Angel and Christensen 2006).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This </a:t>
            </a:r>
            <a:r>
              <a:rPr lang="en-US" dirty="0"/>
              <a:t>study represents an initial attempt to understanding the influence of charter school attendance beyond secondary school and into post-secondary outcomes such as college attendance, labor force participation rates, and health outcomes which are almost entirely ignored within charter school literature. </a:t>
            </a:r>
            <a:endParaRPr lang="en-US" sz="1600" dirty="0"/>
          </a:p>
        </p:txBody>
      </p:sp>
    </p:spTree>
    <p:extLst>
      <p:ext uri="{BB962C8B-B14F-4D97-AF65-F5344CB8AC3E}">
        <p14:creationId xmlns:p14="http://schemas.microsoft.com/office/powerpoint/2010/main" val="1199067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1</a:t>
            </a:r>
            <a:r>
              <a:rPr lang="en-US" dirty="0"/>
              <a:t>. What are the demographic and academic achievement characteristics of students who choose to switch </a:t>
            </a:r>
            <a:r>
              <a:rPr lang="en-US" dirty="0" smtClean="0"/>
              <a:t>to a charter </a:t>
            </a:r>
            <a:r>
              <a:rPr lang="en-US" dirty="0"/>
              <a:t>public school </a:t>
            </a:r>
            <a:r>
              <a:rPr lang="en-US" dirty="0" smtClean="0"/>
              <a:t>? </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2</a:t>
            </a:r>
            <a:r>
              <a:rPr lang="en-US" dirty="0"/>
              <a:t>. What are the most important reasons that parents report when choosing a charter school for their child? Do these reasons differ among racial-ethnic and socioeconomic groups of parents?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3</a:t>
            </a:r>
            <a:r>
              <a:rPr lang="en-US" dirty="0"/>
              <a:t>. How do these professed reasons for choice compare to actual choice behavior?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4</a:t>
            </a:r>
            <a:r>
              <a:rPr lang="en-US" dirty="0"/>
              <a:t>. What are the effects of charter school choice on the sorting of </a:t>
            </a:r>
            <a:r>
              <a:rPr lang="en-US" dirty="0"/>
              <a:t>s</a:t>
            </a:r>
            <a:r>
              <a:rPr lang="en-US" dirty="0" smtClean="0"/>
              <a:t>tudents </a:t>
            </a:r>
            <a:r>
              <a:rPr lang="en-US" dirty="0"/>
              <a:t>along racial-ethnic and achievement level dimensions? </a:t>
            </a:r>
          </a:p>
        </p:txBody>
      </p:sp>
    </p:spTree>
    <p:extLst>
      <p:ext uri="{BB962C8B-B14F-4D97-AF65-F5344CB8AC3E}">
        <p14:creationId xmlns:p14="http://schemas.microsoft.com/office/powerpoint/2010/main" val="1199067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studies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On average, one </a:t>
            </a:r>
            <a:r>
              <a:rPr lang="en-US" dirty="0"/>
              <a:t>third of </a:t>
            </a:r>
            <a:r>
              <a:rPr lang="en-US" dirty="0" smtClean="0"/>
              <a:t>students, </a:t>
            </a:r>
            <a:r>
              <a:rPr lang="en-US" dirty="0"/>
              <a:t>across racial-ethnic groups and previous school type, </a:t>
            </a:r>
            <a:r>
              <a:rPr lang="en-US" dirty="0" smtClean="0"/>
              <a:t>choose </a:t>
            </a:r>
            <a:r>
              <a:rPr lang="en-US" dirty="0"/>
              <a:t>to enroll in </a:t>
            </a:r>
            <a:r>
              <a:rPr lang="en-US" dirty="0" smtClean="0"/>
              <a:t>a charter </a:t>
            </a:r>
            <a:r>
              <a:rPr lang="en-US" dirty="0"/>
              <a:t>that had passed AYP. Most interesting is the finding that 32.5 percent of parents and students are choosing to enroll in charter schools that are new and therefore have no AYP designation. </a:t>
            </a:r>
            <a:endParaRPr lang="en-US"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Parents may </a:t>
            </a:r>
            <a:r>
              <a:rPr lang="en-US" dirty="0"/>
              <a:t>base their determination of school quality </a:t>
            </a:r>
            <a:r>
              <a:rPr lang="en-US" dirty="0" smtClean="0"/>
              <a:t>on indicators </a:t>
            </a:r>
            <a:r>
              <a:rPr lang="en-US" dirty="0"/>
              <a:t>other than AYP such as personal contact with school </a:t>
            </a:r>
            <a:r>
              <a:rPr lang="en-US" dirty="0" smtClean="0"/>
              <a:t>personnel</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rPr>
              <a:t>(Stein 2006)</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studies (continued)</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Overwhelmingly </a:t>
            </a:r>
            <a:r>
              <a:rPr lang="en-US" sz="2400" dirty="0"/>
              <a:t>parents indicate that school quality was the main driver of their choice of a charter public school in which to enroll their children. </a:t>
            </a:r>
            <a:endParaRPr lang="en-US" sz="24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smtClean="0"/>
              <a:t>However</a:t>
            </a:r>
            <a:r>
              <a:rPr lang="en-US" sz="2400" dirty="0"/>
              <a:t>, this reason for choice is less clear when parents’ actual choices are examined in terms of the AYP status, a highly visible and </a:t>
            </a:r>
            <a:r>
              <a:rPr lang="en-US" sz="2400" dirty="0" smtClean="0"/>
              <a:t>public </a:t>
            </a:r>
            <a:r>
              <a:rPr lang="en-US" sz="2400" dirty="0"/>
              <a:t>indicator of ‘quality,’ of the schools they choose verses the schools they are leaving. </a:t>
            </a:r>
            <a:endParaRPr kumimoji="0" lang="en-US" sz="2400" b="0" i="0" u="none" strike="noStrike" kern="1200" cap="none" spc="0" normalizeH="0" baseline="0" noProof="0" dirty="0" smtClean="0">
              <a:ln>
                <a:noFill/>
              </a:ln>
              <a:solidFill>
                <a:schemeClr val="tx1"/>
              </a:solidFill>
              <a:effectLst/>
              <a:uLnTx/>
              <a:uFillTx/>
              <a:latin typeface="Times New Roman"/>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Hypotheses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285750" indent="-285750">
              <a:spcBef>
                <a:spcPct val="20000"/>
              </a:spcBef>
              <a:buClr>
                <a:schemeClr val="accent1"/>
              </a:buClr>
              <a:buSzPct val="90000"/>
              <a:buFont typeface="Arial"/>
              <a:buChar char="•"/>
              <a:defRPr/>
            </a:pPr>
            <a:r>
              <a:rPr lang="en-US" sz="2400" dirty="0" smtClean="0"/>
              <a:t>There </a:t>
            </a:r>
            <a:r>
              <a:rPr lang="en-US" sz="2400" dirty="0"/>
              <a:t>may be some general patterns to these choices based on a student’s own race/ethnicity, the racial composition of charter schools relative to previous schools, and academic </a:t>
            </a:r>
            <a:r>
              <a:rPr lang="en-US" sz="2400" dirty="0" smtClean="0"/>
              <a:t>achievement</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EITM and school choice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EITM </a:t>
            </a:r>
            <a:r>
              <a:rPr lang="en-US" dirty="0"/>
              <a:t>Step 1: </a:t>
            </a:r>
            <a:endParaRPr lang="en-US" dirty="0" smtClean="0"/>
          </a:p>
          <a:p>
            <a:pPr marL="800100" lvl="1" indent="-342900">
              <a:spcBef>
                <a:spcPct val="20000"/>
              </a:spcBef>
              <a:buClr>
                <a:schemeClr val="accent1"/>
              </a:buClr>
              <a:buFont typeface="Wingdings" charset="2"/>
              <a:buChar char="§"/>
              <a:defRPr/>
            </a:pPr>
            <a:r>
              <a:rPr lang="en-US" dirty="0" smtClean="0"/>
              <a:t>Intuition</a:t>
            </a:r>
            <a:r>
              <a:rPr lang="en-US" dirty="0"/>
              <a:t>: Families participate in school choice programs that maximize their utility </a:t>
            </a:r>
          </a:p>
          <a:p>
            <a:pPr marL="1257300" lvl="2" indent="-342900">
              <a:spcBef>
                <a:spcPct val="20000"/>
              </a:spcBef>
              <a:buClr>
                <a:schemeClr val="accent1"/>
              </a:buClr>
              <a:buFont typeface="Wingdings" charset="2"/>
              <a:buChar char="§"/>
              <a:defRPr/>
            </a:pPr>
            <a:r>
              <a:rPr lang="en-US" dirty="0" smtClean="0"/>
              <a:t>Theoretical </a:t>
            </a:r>
            <a:r>
              <a:rPr lang="en-US" dirty="0"/>
              <a:t>concept: Decision </a:t>
            </a:r>
            <a:r>
              <a:rPr lang="en-US" dirty="0" smtClean="0"/>
              <a:t>theory</a:t>
            </a:r>
          </a:p>
          <a:p>
            <a:pPr marL="1257300" lvl="2" indent="-342900">
              <a:spcBef>
                <a:spcPct val="20000"/>
              </a:spcBef>
              <a:buClr>
                <a:schemeClr val="accent1"/>
              </a:buClr>
              <a:buFont typeface="Wingdings" charset="2"/>
              <a:buChar char="§"/>
              <a:defRPr/>
            </a:pPr>
            <a:r>
              <a:rPr lang="en-US" dirty="0" smtClean="0"/>
              <a:t>Statistical </a:t>
            </a:r>
            <a:r>
              <a:rPr lang="en-US" dirty="0"/>
              <a:t>concept: Nominal </a:t>
            </a:r>
            <a:r>
              <a:rPr lang="en-US" dirty="0" smtClean="0"/>
              <a:t>choice</a:t>
            </a:r>
          </a:p>
          <a:p>
            <a:pPr marL="800100" lvl="1" indent="-342900">
              <a:spcBef>
                <a:spcPct val="20000"/>
              </a:spcBef>
              <a:buClr>
                <a:schemeClr val="accent1"/>
              </a:buClr>
              <a:buFont typeface="Wingdings" charset="2"/>
              <a:buChar char="§"/>
              <a:defRPr/>
            </a:pPr>
            <a:r>
              <a:rPr lang="en-US" dirty="0" smtClean="0"/>
              <a:t>Design a </a:t>
            </a:r>
            <a:r>
              <a:rPr lang="en-US" dirty="0"/>
              <a:t>model that estimates what families will participate in a school choice program based on different program features as well as characteristics of families and students</a:t>
            </a: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EITM and school choice</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EITM </a:t>
            </a:r>
            <a:r>
              <a:rPr lang="en-US" dirty="0"/>
              <a:t>Step </a:t>
            </a:r>
            <a:r>
              <a:rPr lang="en-US" dirty="0" smtClean="0"/>
              <a:t>2:</a:t>
            </a:r>
          </a:p>
          <a:p>
            <a:pPr marL="800100" lvl="1" indent="-342900">
              <a:spcBef>
                <a:spcPct val="20000"/>
              </a:spcBef>
              <a:buClr>
                <a:schemeClr val="accent1"/>
              </a:buClr>
              <a:buFont typeface="Wingdings" charset="2"/>
              <a:buChar char="§"/>
              <a:defRPr/>
            </a:pPr>
            <a:r>
              <a:rPr lang="en-US" dirty="0" smtClean="0"/>
              <a:t>Behavioral </a:t>
            </a:r>
            <a:r>
              <a:rPr lang="en-US" dirty="0"/>
              <a:t>analogue: Utility </a:t>
            </a:r>
            <a:r>
              <a:rPr lang="en-US" dirty="0" smtClean="0"/>
              <a:t>maximization</a:t>
            </a:r>
          </a:p>
          <a:p>
            <a:pPr marL="800100" lvl="1" indent="-342900">
              <a:spcBef>
                <a:spcPct val="20000"/>
              </a:spcBef>
              <a:buClr>
                <a:schemeClr val="accent1"/>
              </a:buClr>
              <a:buFont typeface="Wingdings" charset="2"/>
              <a:buChar char="§"/>
              <a:defRPr/>
            </a:pPr>
            <a:r>
              <a:rPr lang="en-US" dirty="0" smtClean="0"/>
              <a:t>Statistical </a:t>
            </a:r>
            <a:r>
              <a:rPr lang="en-US" dirty="0"/>
              <a:t>analogue: Discrete choice </a:t>
            </a:r>
            <a:r>
              <a:rPr lang="en-US" dirty="0" smtClean="0"/>
              <a:t>modeling</a:t>
            </a:r>
          </a:p>
          <a:p>
            <a:pPr marL="800100" lvl="1" indent="-342900">
              <a:spcBef>
                <a:spcPct val="20000"/>
              </a:spcBef>
              <a:buClr>
                <a:schemeClr val="accent1"/>
              </a:buClr>
              <a:buFont typeface="Wingdings" charset="2"/>
              <a:buChar char="§"/>
              <a:defRPr/>
            </a:pPr>
            <a:r>
              <a:rPr lang="en-US" dirty="0" smtClean="0"/>
              <a:t>Use </a:t>
            </a:r>
            <a:r>
              <a:rPr lang="en-US" dirty="0"/>
              <a:t>discrete choice models to calculate changes in family participation from changes in the attributes of a school choice </a:t>
            </a:r>
            <a:r>
              <a:rPr lang="en-US" dirty="0" smtClean="0"/>
              <a:t>program (mission, religious affiliation, etc.)</a:t>
            </a:r>
            <a:endParaRPr lang="en-US" dirty="0"/>
          </a:p>
        </p:txBody>
      </p:sp>
    </p:spTree>
    <p:extLst>
      <p:ext uri="{BB962C8B-B14F-4D97-AF65-F5344CB8AC3E}">
        <p14:creationId xmlns:p14="http://schemas.microsoft.com/office/powerpoint/2010/main" val="119906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in the age of NCLB/R2T</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200" b="0" i="0" u="none" strike="noStrike" kern="1200" cap="none" spc="0" normalizeH="0" baseline="0" noProof="0" dirty="0" smtClean="0">
                <a:ln>
                  <a:noFill/>
                </a:ln>
                <a:solidFill>
                  <a:schemeClr val="tx1"/>
                </a:solidFill>
                <a:effectLst/>
                <a:uLnTx/>
                <a:uFillTx/>
                <a:cs typeface="Times New Roman"/>
              </a:rPr>
              <a:t>No Child Left</a:t>
            </a:r>
            <a:r>
              <a:rPr kumimoji="0" lang="en-US" sz="2200" b="0" i="0" u="none" strike="noStrike" kern="1200" cap="none" spc="0" normalizeH="0" noProof="0" dirty="0" smtClean="0">
                <a:ln>
                  <a:noFill/>
                </a:ln>
                <a:solidFill>
                  <a:schemeClr val="tx1"/>
                </a:solidFill>
                <a:effectLst/>
                <a:uLnTx/>
                <a:uFillTx/>
                <a:cs typeface="Times New Roman"/>
              </a:rPr>
              <a:t> Behind (NCLB)</a:t>
            </a:r>
          </a:p>
          <a:p>
            <a:pPr marL="800100" lvl="1" indent="-342900">
              <a:spcBef>
                <a:spcPct val="20000"/>
              </a:spcBef>
              <a:buClr>
                <a:schemeClr val="accent1"/>
              </a:buClr>
              <a:buFont typeface="Wingdings" charset="2"/>
              <a:buChar char="§"/>
              <a:defRPr/>
            </a:pPr>
            <a:r>
              <a:rPr lang="en-US" sz="2200" baseline="0" dirty="0" smtClean="0">
                <a:cs typeface="Times New Roman"/>
              </a:rPr>
              <a:t>Passed</a:t>
            </a:r>
            <a:r>
              <a:rPr lang="en-US" sz="2200" dirty="0" smtClean="0">
                <a:cs typeface="Times New Roman"/>
              </a:rPr>
              <a:t> in 2001</a:t>
            </a:r>
          </a:p>
          <a:p>
            <a:pPr marL="800100" lvl="1" indent="-342900">
              <a:spcBef>
                <a:spcPct val="20000"/>
              </a:spcBef>
              <a:buClr>
                <a:schemeClr val="accent1"/>
              </a:buClr>
              <a:buFont typeface="Wingdings" charset="2"/>
              <a:buChar char="§"/>
              <a:defRPr/>
            </a:pPr>
            <a:r>
              <a:rPr kumimoji="0" lang="en-US" sz="2200" b="0" i="0" u="none" strike="noStrike" kern="1200" cap="none" spc="0" normalizeH="0" baseline="0" noProof="0" dirty="0" smtClean="0">
                <a:ln>
                  <a:noFill/>
                </a:ln>
                <a:solidFill>
                  <a:schemeClr val="tx1"/>
                </a:solidFill>
                <a:effectLst/>
                <a:uLnTx/>
                <a:uFillTx/>
                <a:cs typeface="Times New Roman"/>
              </a:rPr>
              <a:t>Standards-based</a:t>
            </a:r>
            <a:r>
              <a:rPr kumimoji="0" lang="en-US" sz="2200" b="0" i="0" u="none" strike="noStrike" kern="1200" cap="none" spc="0" normalizeH="0" noProof="0" dirty="0" smtClean="0">
                <a:ln>
                  <a:noFill/>
                </a:ln>
                <a:solidFill>
                  <a:schemeClr val="tx1"/>
                </a:solidFill>
                <a:effectLst/>
                <a:uLnTx/>
                <a:uFillTx/>
                <a:cs typeface="Times New Roman"/>
              </a:rPr>
              <a:t> </a:t>
            </a:r>
            <a:r>
              <a:rPr lang="en-US" sz="2200" dirty="0" smtClean="0">
                <a:cs typeface="Times New Roman"/>
              </a:rPr>
              <a:t>reform</a:t>
            </a:r>
          </a:p>
          <a:p>
            <a:pPr marL="1257300" lvl="2" indent="-342900">
              <a:spcBef>
                <a:spcPct val="20000"/>
              </a:spcBef>
              <a:buClr>
                <a:schemeClr val="accent1"/>
              </a:buClr>
              <a:buFont typeface="Wingdings" charset="2"/>
              <a:buChar char="§"/>
              <a:defRPr/>
            </a:pPr>
            <a:r>
              <a:rPr kumimoji="0" lang="en-US" sz="2200" b="0" i="0" u="none" strike="noStrike" kern="1200" cap="none" spc="0" normalizeH="0" baseline="0" noProof="0" dirty="0" smtClean="0">
                <a:ln>
                  <a:noFill/>
                </a:ln>
                <a:solidFill>
                  <a:schemeClr val="tx1"/>
                </a:solidFill>
                <a:effectLst/>
                <a:uLnTx/>
                <a:uFillTx/>
                <a:cs typeface="Times New Roman"/>
              </a:rPr>
              <a:t>Focus</a:t>
            </a:r>
            <a:r>
              <a:rPr kumimoji="0" lang="en-US" sz="2200" b="0" i="0" u="none" strike="noStrike" kern="1200" cap="none" spc="0" normalizeH="0" noProof="0" dirty="0" smtClean="0">
                <a:ln>
                  <a:noFill/>
                </a:ln>
                <a:solidFill>
                  <a:schemeClr val="tx1"/>
                </a:solidFill>
                <a:effectLst/>
                <a:uLnTx/>
                <a:uFillTx/>
                <a:cs typeface="Times New Roman"/>
              </a:rPr>
              <a:t> on assessing student achievement through quantitative instruments</a:t>
            </a:r>
          </a:p>
          <a:p>
            <a:pPr marL="342900" indent="-342900">
              <a:spcBef>
                <a:spcPct val="20000"/>
              </a:spcBef>
              <a:buClr>
                <a:schemeClr val="accent1"/>
              </a:buClr>
              <a:buFont typeface="Wingdings" charset="2"/>
              <a:buChar char="§"/>
              <a:defRPr/>
            </a:pPr>
            <a:r>
              <a:rPr lang="en-US" sz="2200" baseline="0" dirty="0" smtClean="0">
                <a:cs typeface="Times New Roman"/>
              </a:rPr>
              <a:t>Race</a:t>
            </a:r>
            <a:r>
              <a:rPr lang="en-US" sz="2200" dirty="0" smtClean="0">
                <a:cs typeface="Times New Roman"/>
              </a:rPr>
              <a:t> to the Top (R2T)</a:t>
            </a:r>
          </a:p>
          <a:p>
            <a:pPr marL="800100" lvl="1" indent="-342900">
              <a:spcBef>
                <a:spcPct val="20000"/>
              </a:spcBef>
              <a:buClr>
                <a:schemeClr val="accent1"/>
              </a:buClr>
              <a:buFont typeface="Wingdings" charset="2"/>
              <a:buChar char="§"/>
              <a:defRPr/>
            </a:pPr>
            <a:r>
              <a:rPr kumimoji="0" lang="en-US" sz="2200" b="0" i="0" u="none" strike="noStrike" kern="1200" cap="none" spc="0" normalizeH="0" baseline="0" noProof="0" dirty="0" smtClean="0">
                <a:ln>
                  <a:noFill/>
                </a:ln>
                <a:solidFill>
                  <a:schemeClr val="tx1"/>
                </a:solidFill>
                <a:effectLst/>
                <a:uLnTx/>
                <a:uFillTx/>
                <a:cs typeface="Times New Roman"/>
              </a:rPr>
              <a:t>Passed</a:t>
            </a:r>
            <a:r>
              <a:rPr kumimoji="0" lang="en-US" sz="2200" b="0" i="0" u="none" strike="noStrike" kern="1200" cap="none" spc="0" normalizeH="0" noProof="0" dirty="0" smtClean="0">
                <a:ln>
                  <a:noFill/>
                </a:ln>
                <a:solidFill>
                  <a:schemeClr val="tx1"/>
                </a:solidFill>
                <a:effectLst/>
                <a:uLnTx/>
                <a:uFillTx/>
                <a:cs typeface="Times New Roman"/>
              </a:rPr>
              <a:t> in 2009</a:t>
            </a:r>
          </a:p>
          <a:p>
            <a:pPr marL="1257300" lvl="2" indent="-342900">
              <a:spcBef>
                <a:spcPct val="20000"/>
              </a:spcBef>
              <a:buClr>
                <a:schemeClr val="accent1"/>
              </a:buClr>
              <a:buFont typeface="Wingdings" charset="2"/>
              <a:buChar char="§"/>
              <a:defRPr/>
            </a:pPr>
            <a:r>
              <a:rPr lang="en-US" sz="2200" dirty="0" smtClean="0"/>
              <a:t>Provides </a:t>
            </a:r>
            <a:r>
              <a:rPr lang="en-US" sz="2200" dirty="0"/>
              <a:t>billions in funding for innovative state solutions to a variety of school reform goals such as improving teacher quality, developing core standards and restructuring low-achieving </a:t>
            </a:r>
            <a:r>
              <a:rPr lang="en-US" sz="2200" dirty="0" smtClean="0"/>
              <a:t>schools</a:t>
            </a:r>
            <a:endParaRPr kumimoji="0" lang="en-US" sz="2200" b="0" i="0" u="none" strike="noStrike" kern="1200" cap="none" spc="0" normalizeH="0" baseline="0" noProof="0" dirty="0" smtClean="0">
              <a:ln>
                <a:noFill/>
              </a:ln>
              <a:solidFill>
                <a:schemeClr val="tx1"/>
              </a:solidFill>
              <a:effectLst/>
              <a:uLnTx/>
              <a:uFillTx/>
              <a:cs typeface="Times New Roman"/>
            </a:endParaRPr>
          </a:p>
        </p:txBody>
      </p:sp>
    </p:spTree>
    <p:extLst>
      <p:ext uri="{BB962C8B-B14F-4D97-AF65-F5344CB8AC3E}">
        <p14:creationId xmlns:p14="http://schemas.microsoft.com/office/powerpoint/2010/main" val="2319334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EITM and school choice</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fontScale="92500"/>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EITM </a:t>
            </a:r>
            <a:r>
              <a:rPr lang="en-US" dirty="0"/>
              <a:t>Step 3: </a:t>
            </a:r>
            <a:endParaRPr lang="en-US" dirty="0" smtClean="0"/>
          </a:p>
          <a:p>
            <a:pPr marL="800100" lvl="1" indent="-342900">
              <a:spcBef>
                <a:spcPct val="20000"/>
              </a:spcBef>
              <a:buClr>
                <a:schemeClr val="accent1"/>
              </a:buClr>
              <a:buFont typeface="Wingdings" charset="2"/>
              <a:buChar char="§"/>
              <a:defRPr/>
            </a:pPr>
            <a:r>
              <a:rPr lang="en-US" dirty="0" smtClean="0"/>
              <a:t>Based </a:t>
            </a:r>
            <a:r>
              <a:rPr lang="en-US" dirty="0"/>
              <a:t>on the assumptions and the previous steps, offer a theory about how families behave in particular situations – particularly, how they behave under different choice sets produced by school choice </a:t>
            </a:r>
            <a:r>
              <a:rPr lang="en-US" dirty="0" smtClean="0"/>
              <a:t>programs.</a:t>
            </a:r>
          </a:p>
          <a:p>
            <a:pPr marL="800100" lvl="1" indent="-342900">
              <a:spcBef>
                <a:spcPct val="20000"/>
              </a:spcBef>
              <a:buClr>
                <a:schemeClr val="accent1"/>
              </a:buClr>
              <a:buFont typeface="Wingdings" charset="2"/>
              <a:buChar char="§"/>
              <a:defRPr/>
            </a:pPr>
            <a:r>
              <a:rPr lang="en-US" dirty="0" smtClean="0"/>
              <a:t>I </a:t>
            </a:r>
            <a:r>
              <a:rPr lang="en-US" dirty="0"/>
              <a:t>would test my hypotheses by comparing the school enrollment populations </a:t>
            </a:r>
            <a:r>
              <a:rPr lang="en-US" dirty="0" smtClean="0"/>
              <a:t>for cities </a:t>
            </a:r>
            <a:r>
              <a:rPr lang="en-US" dirty="0"/>
              <a:t>with different school choice programs. Along these lines, I will evaluate student populations for cities with school choice programs that only include public school options side-by-side with student populations for cities incorporating public and private school options in a school choice program. </a:t>
            </a:r>
            <a:endParaRPr lang="en-US" dirty="0" smtClean="0"/>
          </a:p>
          <a:p>
            <a:pPr marL="800100" lvl="1" indent="-342900">
              <a:spcBef>
                <a:spcPct val="20000"/>
              </a:spcBef>
              <a:buClr>
                <a:schemeClr val="accent1"/>
              </a:buClr>
              <a:buFont typeface="Wingdings" charset="2"/>
              <a:buChar char="§"/>
              <a:defRPr/>
            </a:pPr>
            <a:r>
              <a:rPr lang="en-US" dirty="0" smtClean="0"/>
              <a:t>Given </a:t>
            </a:r>
            <a:r>
              <a:rPr lang="en-US" dirty="0"/>
              <a:t>environmental controls for the socio-demographic and socio-economic composition of cities, I would attempt to understand how changes in choice structure affect the types of families that participate in a </a:t>
            </a:r>
            <a:r>
              <a:rPr lang="en-US"/>
              <a:t>reform</a:t>
            </a:r>
            <a:r>
              <a:rPr lang="en-US" smtClean="0"/>
              <a:t>.</a:t>
            </a:r>
            <a:endParaRPr lang="en-US" dirty="0"/>
          </a:p>
        </p:txBody>
      </p:sp>
    </p:spTree>
    <p:extLst>
      <p:ext uri="{BB962C8B-B14F-4D97-AF65-F5344CB8AC3E}">
        <p14:creationId xmlns:p14="http://schemas.microsoft.com/office/powerpoint/2010/main" val="1199067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400" dirty="0"/>
              <a:t>H</a:t>
            </a:r>
            <a:r>
              <a:rPr lang="en-US" sz="2400" dirty="0" smtClean="0"/>
              <a:t>ighlights </a:t>
            </a:r>
            <a:r>
              <a:rPr lang="en-US" sz="2400" dirty="0"/>
              <a:t>the need for us to better understand the motivations and reasons behind self-selection into </a:t>
            </a:r>
            <a:r>
              <a:rPr lang="en-US" sz="2400" dirty="0" smtClean="0"/>
              <a:t>(potentially) segregated school </a:t>
            </a:r>
            <a:r>
              <a:rPr lang="en-US" sz="2400" dirty="0"/>
              <a:t>environments that may operate not only within school choice but within traditional public schools as well due to neighborhood schools and residential segregation </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700" b="0" i="0" u="none" strike="noStrike" kern="1200" cap="none" spc="0" normalizeH="0" baseline="0" noProof="0" dirty="0" smtClean="0">
                <a:ln>
                  <a:noFill/>
                </a:ln>
                <a:solidFill>
                  <a:schemeClr val="tx1"/>
                </a:solidFill>
                <a:effectLst/>
                <a:uLnTx/>
                <a:uFillTx/>
                <a:latin typeface="Times New Roman"/>
                <a:ea typeface="+mn-ea"/>
                <a:cs typeface="Times New Roman"/>
                <a:hlinkClick r:id="rId2"/>
              </a:rPr>
              <a:t>kpolimis@live.unc.edu</a:t>
            </a:r>
            <a:endParaRPr kumimoji="0" lang="en-US" sz="2700" b="0" i="0" u="none" strike="noStrike" kern="1200" cap="none" spc="0" normalizeH="0" baseline="0" noProof="0" dirty="0" smtClean="0">
              <a:ln>
                <a:noFill/>
              </a:ln>
              <a:solidFill>
                <a:schemeClr val="tx1"/>
              </a:solidFill>
              <a:effectLst/>
              <a:uLnTx/>
              <a:uFillTx/>
              <a:latin typeface="Times New Roman"/>
              <a:ea typeface="+mn-ea"/>
              <a:cs typeface="Times New Roman"/>
            </a:endParaRP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endParaRPr lang="en-US" sz="2700" dirty="0">
              <a:latin typeface="Times New Roman"/>
              <a:cs typeface="Times New Roman"/>
            </a:endParaRP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700" dirty="0" smtClean="0">
                <a:latin typeface="Times New Roman"/>
                <a:cs typeface="Times New Roman"/>
              </a:rPr>
              <a:t>Thanks for your time!</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835365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3"/>
          <p:cNvPicPr>
            <a:picLocks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4" name="Text Box 2"/>
          <p:cNvSpPr txBox="1">
            <a:spLocks noChangeArrowheads="1"/>
          </p:cNvSpPr>
          <p:nvPr/>
        </p:nvSpPr>
        <p:spPr bwMode="auto">
          <a:xfrm>
            <a:off x="0" y="2057400"/>
            <a:ext cx="9144000" cy="579438"/>
          </a:xfrm>
          <a:prstGeom prst="rect">
            <a:avLst/>
          </a:prstGeom>
          <a:noFill/>
          <a:ln w="9525">
            <a:noFill/>
            <a:miter lim="800000"/>
            <a:headEnd/>
            <a:tailEnd/>
          </a:ln>
        </p:spPr>
        <p:txBody>
          <a:bodyPr wrap="none">
            <a:prstTxWarp prst="textNoShape">
              <a:avLst/>
            </a:prstTxWarp>
          </a:bodyPr>
          <a:lstStyle/>
          <a:p>
            <a:pPr algn="ctr">
              <a:spcBef>
                <a:spcPct val="50000"/>
              </a:spcBef>
            </a:pPr>
            <a:r>
              <a:rPr lang="en-US" sz="3600" dirty="0">
                <a:solidFill>
                  <a:srgbClr val="FFFDFD"/>
                </a:solidFill>
                <a:latin typeface="Times New Roman"/>
                <a:cs typeface="Times New Roman"/>
              </a:rPr>
              <a:t>Section divider here</a:t>
            </a:r>
            <a:endParaRPr lang="en-US" sz="3600" dirty="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interventions?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Autofit/>
          </a:bodyPr>
          <a:lstStyle/>
          <a:p>
            <a:pPr marL="342900" indent="-342900">
              <a:spcBef>
                <a:spcPct val="20000"/>
              </a:spcBef>
              <a:buClr>
                <a:schemeClr val="accent1"/>
              </a:buClr>
              <a:buFont typeface="Wingdings" charset="2"/>
              <a:buChar char="§"/>
              <a:defRPr/>
            </a:pPr>
            <a:r>
              <a:rPr lang="en-US" sz="2000" dirty="0">
                <a:ea typeface="Segoe UI" pitchFamily="34" charset="0"/>
                <a:cs typeface="Segoe UI" pitchFamily="34" charset="0"/>
              </a:rPr>
              <a:t>Financing reform </a:t>
            </a:r>
          </a:p>
          <a:p>
            <a:pPr marL="800100" lvl="1" indent="-342900">
              <a:spcBef>
                <a:spcPct val="20000"/>
              </a:spcBef>
              <a:buClr>
                <a:schemeClr val="accent1"/>
              </a:buClr>
              <a:buFont typeface="Wingdings" charset="2"/>
              <a:buChar char="§"/>
              <a:defRPr/>
            </a:pPr>
            <a:r>
              <a:rPr lang="en-US" sz="2000" dirty="0" smtClean="0">
                <a:ea typeface="Segoe UI" pitchFamily="34" charset="0"/>
                <a:cs typeface="Segoe UI" pitchFamily="34" charset="0"/>
              </a:rPr>
              <a:t>Charter schools</a:t>
            </a:r>
          </a:p>
          <a:p>
            <a:pPr marL="800100" lvl="1" indent="-342900">
              <a:spcBef>
                <a:spcPct val="20000"/>
              </a:spcBef>
              <a:buClr>
                <a:schemeClr val="accent1"/>
              </a:buClr>
              <a:buFont typeface="Wingdings" charset="2"/>
              <a:buChar char="§"/>
              <a:defRPr/>
            </a:pPr>
            <a:r>
              <a:rPr lang="en-US" sz="2000" dirty="0" smtClean="0">
                <a:ea typeface="Segoe UI" pitchFamily="34" charset="0"/>
                <a:cs typeface="Segoe UI" pitchFamily="34" charset="0"/>
              </a:rPr>
              <a:t>Voucher programs</a:t>
            </a:r>
            <a:endParaRPr lang="en-US" sz="2000" dirty="0">
              <a:ea typeface="Segoe UI" pitchFamily="34" charset="0"/>
              <a:cs typeface="Segoe UI" pitchFamily="34" charset="0"/>
            </a:endParaRPr>
          </a:p>
          <a:p>
            <a:pPr marL="800100" lvl="1" indent="-342900">
              <a:spcBef>
                <a:spcPct val="20000"/>
              </a:spcBef>
              <a:buClr>
                <a:schemeClr val="accent1"/>
              </a:buClr>
              <a:buFont typeface="Wingdings" charset="2"/>
              <a:buChar char="§"/>
              <a:defRPr/>
            </a:pPr>
            <a:r>
              <a:rPr lang="en-US" sz="2000" dirty="0">
                <a:ea typeface="Segoe UI" pitchFamily="34" charset="0"/>
                <a:cs typeface="Segoe UI" pitchFamily="34" charset="0"/>
              </a:rPr>
              <a:t>Contracting </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000" b="0" i="0" u="none" strike="noStrike" kern="1200" cap="none" spc="0" normalizeH="0" baseline="0" noProof="0" dirty="0" smtClean="0">
                <a:ln>
                  <a:noFill/>
                </a:ln>
                <a:solidFill>
                  <a:schemeClr val="tx1"/>
                </a:solidFill>
                <a:effectLst/>
                <a:uLnTx/>
                <a:uFillTx/>
                <a:ea typeface="Segoe UI" pitchFamily="34" charset="0"/>
                <a:cs typeface="Segoe UI" pitchFamily="34" charset="0"/>
              </a:rPr>
              <a:t>Improving human</a:t>
            </a:r>
            <a:r>
              <a:rPr kumimoji="0" lang="en-US" sz="2000" b="0" i="0" u="none" strike="noStrike" kern="1200" cap="none" spc="0" normalizeH="0" noProof="0" dirty="0" smtClean="0">
                <a:ln>
                  <a:noFill/>
                </a:ln>
                <a:solidFill>
                  <a:schemeClr val="tx1"/>
                </a:solidFill>
                <a:effectLst/>
                <a:uLnTx/>
                <a:uFillTx/>
                <a:ea typeface="Segoe UI" pitchFamily="34" charset="0"/>
                <a:cs typeface="Segoe UI" pitchFamily="34" charset="0"/>
              </a:rPr>
              <a:t> capital</a:t>
            </a:r>
          </a:p>
          <a:p>
            <a:pPr marL="800100" lvl="1" indent="-342900">
              <a:spcBef>
                <a:spcPct val="20000"/>
              </a:spcBef>
              <a:buClr>
                <a:schemeClr val="accent1"/>
              </a:buClr>
              <a:buFont typeface="Wingdings" charset="2"/>
              <a:buChar char="§"/>
              <a:defRPr/>
            </a:pPr>
            <a:r>
              <a:rPr lang="en-US" sz="2000" noProof="0" dirty="0" smtClean="0">
                <a:ea typeface="Segoe UI" pitchFamily="34" charset="0"/>
                <a:cs typeface="Segoe UI" pitchFamily="34" charset="0"/>
              </a:rPr>
              <a:t>Leadership institutes for teachers/administrators</a:t>
            </a:r>
          </a:p>
          <a:p>
            <a:pPr marL="800100" lvl="1" indent="-342900">
              <a:spcBef>
                <a:spcPct val="20000"/>
              </a:spcBef>
              <a:buClr>
                <a:schemeClr val="accent1"/>
              </a:buClr>
              <a:buFont typeface="Wingdings" charset="2"/>
              <a:buChar char="§"/>
              <a:defRPr/>
            </a:pPr>
            <a:r>
              <a:rPr kumimoji="0" lang="en-US" sz="2000" b="0" i="0" u="none" strike="noStrike" kern="1200" cap="none" spc="0" normalizeH="0" baseline="0" dirty="0" smtClean="0">
                <a:ln>
                  <a:noFill/>
                </a:ln>
                <a:solidFill>
                  <a:schemeClr val="tx1"/>
                </a:solidFill>
                <a:effectLst/>
                <a:uLnTx/>
                <a:uFillTx/>
                <a:ea typeface="Segoe UI" pitchFamily="34" charset="0"/>
                <a:cs typeface="Segoe UI" pitchFamily="34" charset="0"/>
              </a:rPr>
              <a:t>Value</a:t>
            </a:r>
            <a:r>
              <a:rPr lang="en-US" sz="2000" dirty="0" smtClean="0">
                <a:ea typeface="Segoe UI" pitchFamily="34" charset="0"/>
                <a:cs typeface="Segoe UI" pitchFamily="34" charset="0"/>
              </a:rPr>
              <a:t>-added models for teacher quality</a:t>
            </a:r>
          </a:p>
          <a:p>
            <a:pPr marL="342900" indent="-342900">
              <a:spcBef>
                <a:spcPct val="20000"/>
              </a:spcBef>
              <a:buClr>
                <a:schemeClr val="accent1"/>
              </a:buClr>
              <a:buFont typeface="Wingdings" charset="2"/>
              <a:buChar char="§"/>
              <a:defRPr/>
            </a:pPr>
            <a:r>
              <a:rPr lang="en-US" sz="2000" dirty="0" smtClean="0">
                <a:ea typeface="Segoe UI" pitchFamily="34" charset="0"/>
                <a:cs typeface="Segoe UI" pitchFamily="34" charset="0"/>
              </a:rPr>
              <a:t>Institutional restructuring</a:t>
            </a:r>
          </a:p>
          <a:p>
            <a:pPr marL="800100" lvl="1" indent="-342900">
              <a:spcBef>
                <a:spcPct val="20000"/>
              </a:spcBef>
              <a:buClr>
                <a:schemeClr val="accent1"/>
              </a:buClr>
              <a:buFont typeface="Wingdings" charset="2"/>
              <a:buChar char="§"/>
              <a:defRPr/>
            </a:pPr>
            <a:r>
              <a:rPr kumimoji="0" lang="en-US" sz="2000" b="0" i="0" u="none" strike="noStrike" kern="1200" cap="none" spc="0" normalizeH="0" baseline="0" noProof="0" dirty="0" smtClean="0">
                <a:ln>
                  <a:noFill/>
                </a:ln>
                <a:solidFill>
                  <a:schemeClr val="tx1"/>
                </a:solidFill>
                <a:effectLst/>
                <a:uLnTx/>
                <a:uFillTx/>
                <a:ea typeface="Segoe UI" pitchFamily="34" charset="0"/>
                <a:cs typeface="Segoe UI" pitchFamily="34" charset="0"/>
              </a:rPr>
              <a:t>Year-around</a:t>
            </a:r>
            <a:r>
              <a:rPr kumimoji="0" lang="en-US" sz="2000" b="0" i="0" u="none" strike="noStrike" kern="1200" cap="none" spc="0" normalizeH="0" noProof="0" dirty="0" smtClean="0">
                <a:ln>
                  <a:noFill/>
                </a:ln>
                <a:solidFill>
                  <a:schemeClr val="tx1"/>
                </a:solidFill>
                <a:effectLst/>
                <a:uLnTx/>
                <a:uFillTx/>
                <a:ea typeface="Segoe UI" pitchFamily="34" charset="0"/>
                <a:cs typeface="Segoe UI" pitchFamily="34" charset="0"/>
              </a:rPr>
              <a:t> school</a:t>
            </a:r>
          </a:p>
          <a:p>
            <a:pPr marL="800100" lvl="1" indent="-342900">
              <a:spcBef>
                <a:spcPct val="20000"/>
              </a:spcBef>
              <a:buClr>
                <a:schemeClr val="accent1"/>
              </a:buClr>
              <a:buFont typeface="Wingdings" charset="2"/>
              <a:buChar char="§"/>
              <a:defRPr/>
            </a:pPr>
            <a:r>
              <a:rPr lang="en-US" sz="2000" noProof="0" dirty="0" smtClean="0">
                <a:ea typeface="Segoe UI" pitchFamily="34" charset="0"/>
                <a:cs typeface="Segoe UI" pitchFamily="34" charset="0"/>
              </a:rPr>
              <a:t>Digital learning</a:t>
            </a:r>
          </a:p>
          <a:p>
            <a:pPr marL="800100" lvl="1" indent="-342900">
              <a:spcBef>
                <a:spcPct val="20000"/>
              </a:spcBef>
              <a:buClr>
                <a:schemeClr val="accent1"/>
              </a:buClr>
              <a:buFont typeface="Wingdings" charset="2"/>
              <a:buChar char="§"/>
              <a:defRPr/>
            </a:pPr>
            <a:r>
              <a:rPr kumimoji="0" lang="en-US" sz="2000" b="0" i="0" u="none" strike="noStrike" kern="1200" cap="none" spc="0" normalizeH="0" baseline="0" dirty="0" smtClean="0">
                <a:ln>
                  <a:noFill/>
                </a:ln>
                <a:solidFill>
                  <a:schemeClr val="tx1"/>
                </a:solidFill>
                <a:effectLst/>
                <a:uLnTx/>
                <a:uFillTx/>
                <a:ea typeface="Segoe UI" pitchFamily="34" charset="0"/>
                <a:cs typeface="Segoe UI" pitchFamily="34" charset="0"/>
              </a:rPr>
              <a:t>Out-of-school</a:t>
            </a:r>
            <a:r>
              <a:rPr kumimoji="0" lang="en-US" sz="2000" b="0" i="0" u="none" strike="noStrike" kern="1200" cap="none" spc="0" normalizeH="0" dirty="0" smtClean="0">
                <a:ln>
                  <a:noFill/>
                </a:ln>
                <a:solidFill>
                  <a:schemeClr val="tx1"/>
                </a:solidFill>
                <a:effectLst/>
                <a:uLnTx/>
                <a:uFillTx/>
                <a:ea typeface="Segoe UI" pitchFamily="34" charset="0"/>
                <a:cs typeface="Segoe UI" pitchFamily="34" charset="0"/>
              </a:rPr>
              <a:t>  you development programs</a:t>
            </a:r>
            <a:endParaRPr kumimoji="0" lang="en-US" sz="2000" b="0" i="0" u="none" strike="noStrike" kern="1200" cap="none" spc="0" normalizeH="0" baseline="0" noProof="0" dirty="0" smtClean="0">
              <a:ln>
                <a:noFill/>
              </a:ln>
              <a:solidFill>
                <a:schemeClr val="tx1"/>
              </a:solidFill>
              <a:effectLst/>
              <a:uLnTx/>
              <a:uFillTx/>
              <a:ea typeface="Segoe UI" pitchFamily="34" charset="0"/>
              <a:cs typeface="Segoe UI" pitchFamily="34" charset="0"/>
            </a:endParaRPr>
          </a:p>
        </p:txBody>
      </p:sp>
    </p:spTree>
    <p:extLst>
      <p:ext uri="{BB962C8B-B14F-4D97-AF65-F5344CB8AC3E}">
        <p14:creationId xmlns:p14="http://schemas.microsoft.com/office/powerpoint/2010/main" val="334844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of Charter Schools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Charter </a:t>
            </a:r>
            <a:r>
              <a:rPr lang="en-US" sz="2000" dirty="0"/>
              <a:t>schools are growing in popularity, with the population of charter school students growing by over 600,000 students from 2009 to 2012 alone (National Charter School Resource Center 2012). </a:t>
            </a:r>
            <a:endParaRPr lang="en-US" sz="2000" dirty="0" smtClean="0"/>
          </a:p>
          <a:p>
            <a:pPr marL="800100" lvl="1" indent="-342900">
              <a:spcBef>
                <a:spcPct val="20000"/>
              </a:spcBef>
              <a:buClr>
                <a:schemeClr val="accent1"/>
              </a:buClr>
              <a:buFont typeface="Wingdings" charset="2"/>
              <a:buChar char="§"/>
              <a:defRPr/>
            </a:pPr>
            <a:r>
              <a:rPr lang="en-US" sz="2000" dirty="0" smtClean="0"/>
              <a:t>Charter </a:t>
            </a:r>
            <a:r>
              <a:rPr lang="en-US" sz="2000" dirty="0"/>
              <a:t>schools serve over 2 million and supply and demand for this sector remains strong. </a:t>
            </a:r>
            <a:endParaRPr lang="en-US" sz="20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41 </a:t>
            </a:r>
            <a:r>
              <a:rPr lang="en-US" sz="2000" dirty="0"/>
              <a:t>states and the District of Columbia have charter school </a:t>
            </a:r>
            <a:r>
              <a:rPr lang="en-US" sz="2000" dirty="0" smtClean="0"/>
              <a:t>legislation</a:t>
            </a:r>
          </a:p>
          <a:p>
            <a:pPr marL="800100" lvl="1" indent="-342900">
              <a:spcBef>
                <a:spcPct val="20000"/>
              </a:spcBef>
              <a:buClr>
                <a:schemeClr val="accent1"/>
              </a:buClr>
              <a:buFont typeface="Wingdings" charset="2"/>
              <a:buChar char="§"/>
              <a:defRPr/>
            </a:pPr>
            <a:r>
              <a:rPr lang="en-US" sz="2000" dirty="0"/>
              <a:t>M</a:t>
            </a:r>
            <a:r>
              <a:rPr lang="en-US" sz="2000" dirty="0" smtClean="0"/>
              <a:t>ost of the </a:t>
            </a:r>
            <a:r>
              <a:rPr lang="en-US" sz="2000" dirty="0"/>
              <a:t>remaining nine states, (Alabama, Kentucky, Montana, Nebraska, North Dakota, South Dakota, Vermont, Washington (state), and West Virginia) have produced legislation in recent years that has failed to garner enough votes (National Charter School Resource 2012</a:t>
            </a:r>
            <a:r>
              <a:rPr lang="en-US" sz="2000" dirty="0" smtClean="0"/>
              <a:t>).</a:t>
            </a:r>
          </a:p>
        </p:txBody>
      </p:sp>
    </p:spTree>
    <p:extLst>
      <p:ext uri="{BB962C8B-B14F-4D97-AF65-F5344CB8AC3E}">
        <p14:creationId xmlns:p14="http://schemas.microsoft.com/office/powerpoint/2010/main" val="119906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 School Proponents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Point </a:t>
            </a:r>
            <a:r>
              <a:rPr lang="en-US" sz="2000" dirty="0"/>
              <a:t>to an overly bureaucratic educational system that stifles teacher innovation and limits their ability to provide high quality instruction (Chubb and Moe 1990; Murphy and </a:t>
            </a:r>
            <a:r>
              <a:rPr lang="en-US" sz="2000" dirty="0" err="1"/>
              <a:t>Shiffman</a:t>
            </a:r>
            <a:r>
              <a:rPr lang="en-US" sz="2000" dirty="0"/>
              <a:t> 2002). </a:t>
            </a:r>
            <a:endParaRPr lang="en-US" sz="2000" dirty="0" smtClean="0"/>
          </a:p>
          <a:p>
            <a:pPr marL="342900" lvl="0" indent="-342900">
              <a:spcBef>
                <a:spcPct val="20000"/>
              </a:spcBef>
              <a:buClr>
                <a:schemeClr val="accent1"/>
              </a:buClr>
              <a:buFont typeface="Wingdings" charset="2"/>
              <a:buChar char="§"/>
              <a:defRPr/>
            </a:pPr>
            <a:r>
              <a:rPr lang="en-US" sz="2000" dirty="0" smtClean="0"/>
              <a:t>Believe that charter schools </a:t>
            </a:r>
            <a:r>
              <a:rPr lang="en-US" sz="2000" dirty="0"/>
              <a:t>can operate more efficiently than regular public schools, both financially and </a:t>
            </a:r>
            <a:r>
              <a:rPr lang="en-US" sz="2000" dirty="0" smtClean="0"/>
              <a:t>instructionally </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View </a:t>
            </a:r>
            <a:r>
              <a:rPr lang="en-US" sz="2000" dirty="0"/>
              <a:t>the current public education system </a:t>
            </a:r>
            <a:r>
              <a:rPr lang="en-US" sz="2000" dirty="0" smtClean="0"/>
              <a:t>as </a:t>
            </a:r>
            <a:r>
              <a:rPr lang="en-US" sz="2000" dirty="0"/>
              <a:t>a monopoly </a:t>
            </a:r>
            <a:r>
              <a:rPr lang="en-US" sz="2000" dirty="0" smtClean="0"/>
              <a:t>with no </a:t>
            </a:r>
            <a:r>
              <a:rPr lang="en-US" sz="2000" dirty="0"/>
              <a:t>incentive to change because it faces no threat of competition. </a:t>
            </a:r>
            <a:endParaRPr lang="en-US" sz="2000" dirty="0" smtClean="0"/>
          </a:p>
          <a:p>
            <a:pPr marL="800100" lvl="1" indent="-342900">
              <a:spcBef>
                <a:spcPct val="20000"/>
              </a:spcBef>
              <a:buClr>
                <a:schemeClr val="accent1"/>
              </a:buClr>
              <a:buFont typeface="Wingdings" charset="2"/>
              <a:buChar char="§"/>
              <a:defRPr/>
            </a:pPr>
            <a:r>
              <a:rPr lang="en-US" sz="2000" dirty="0" smtClean="0"/>
              <a:t>If </a:t>
            </a:r>
            <a:r>
              <a:rPr lang="en-US" sz="2000" dirty="0"/>
              <a:t>parents had multiple school options for their children, then it is thought that public schools will be forced to reform themselves and their practices and increase student achievement in order to compete </a:t>
            </a:r>
            <a:r>
              <a:rPr lang="en-US" sz="2000" dirty="0" smtClean="0"/>
              <a:t>with other options.</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Markets and School choice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Parents </a:t>
            </a:r>
            <a:r>
              <a:rPr lang="en-US" sz="2000" dirty="0"/>
              <a:t>and students will be able to become active consumers of an educational product, and as such, they will be able to make school choices that best fit their needs, educationally and socially. </a:t>
            </a:r>
            <a:endParaRPr lang="en-US" sz="2000" dirty="0" smtClean="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sz="2000" dirty="0" smtClean="0"/>
              <a:t>Given </a:t>
            </a:r>
            <a:r>
              <a:rPr lang="en-US" sz="2000" dirty="0"/>
              <a:t>a wider choice in schools in which to enroll their children, parents will “shop around” (Schneider et al. 1998), </a:t>
            </a:r>
            <a:r>
              <a:rPr lang="en-US" sz="2000" dirty="0" smtClean="0"/>
              <a:t>and </a:t>
            </a:r>
            <a:r>
              <a:rPr lang="en-US" sz="2000" dirty="0"/>
              <a:t>then will make an informed decision as to which school best fits with their own educational beliefs and needs</a:t>
            </a:r>
            <a:r>
              <a:rPr lang="en-US" sz="2000" dirty="0" smtClean="0"/>
              <a:t>.</a:t>
            </a:r>
            <a:endParaRPr kumimoji="0" lang="en-US" sz="2000" b="0" i="0" u="none" strike="noStrike" kern="1200" cap="none" spc="0" normalizeH="0" baseline="0" noProof="0" dirty="0" smtClean="0">
              <a:ln>
                <a:noFill/>
              </a:ln>
              <a:solidFill>
                <a:schemeClr val="tx1"/>
              </a:solidFill>
              <a:effectLst/>
              <a:uLnTx/>
              <a:uFillTx/>
              <a:latin typeface="Times New Roman"/>
              <a:ea typeface="+mn-ea"/>
              <a:cs typeface="Times New Roman"/>
            </a:endParaRPr>
          </a:p>
        </p:txBody>
      </p:sp>
    </p:spTree>
    <p:extLst>
      <p:ext uri="{BB962C8B-B14F-4D97-AF65-F5344CB8AC3E}">
        <p14:creationId xmlns:p14="http://schemas.microsoft.com/office/powerpoint/2010/main" val="35003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research questions</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School </a:t>
            </a:r>
            <a:r>
              <a:rPr lang="en-US" dirty="0"/>
              <a:t>achievement and life course outcomes are closely linked and little research has explored the longitudinal outcomes for students that attend charter </a:t>
            </a:r>
            <a:r>
              <a:rPr lang="en-US" dirty="0" smtClean="0"/>
              <a:t>schools</a:t>
            </a:r>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How </a:t>
            </a:r>
            <a:r>
              <a:rPr lang="en-US" dirty="0"/>
              <a:t>do we identify high-performing charter </a:t>
            </a:r>
            <a:r>
              <a:rPr lang="en-US" dirty="0" smtClean="0"/>
              <a:t>schools?</a:t>
            </a:r>
            <a:endParaRPr lang="en-US" sz="1600" dirty="0"/>
          </a:p>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lang="en-US" dirty="0" smtClean="0"/>
              <a:t>How </a:t>
            </a:r>
            <a:r>
              <a:rPr lang="en-US" dirty="0"/>
              <a:t>do charter schools influence post-secondary outcomes such as college attendance, labor force participation rates and health outcomes</a:t>
            </a:r>
            <a:r>
              <a:rPr lang="en-US" dirty="0" smtClean="0"/>
              <a:t>?</a:t>
            </a:r>
            <a:endParaRPr lang="en-US" sz="1600" dirty="0"/>
          </a:p>
        </p:txBody>
      </p:sp>
    </p:spTree>
    <p:extLst>
      <p:ext uri="{BB962C8B-B14F-4D97-AF65-F5344CB8AC3E}">
        <p14:creationId xmlns:p14="http://schemas.microsoft.com/office/powerpoint/2010/main" val="350033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problems from sample self-selection	</a:t>
            </a:r>
            <a:endParaRPr lang="en-US" dirty="0"/>
          </a:p>
        </p:txBody>
      </p:sp>
      <p:sp>
        <p:nvSpPr>
          <p:cNvPr id="3" name="Text Placeholder 2"/>
          <p:cNvSpPr txBox="1">
            <a:spLocks/>
          </p:cNvSpPr>
          <p:nvPr/>
        </p:nvSpPr>
        <p:spPr>
          <a:xfrm>
            <a:off x="1035088" y="1600200"/>
            <a:ext cx="7651712" cy="3923605"/>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
                <a:schemeClr val="accent1"/>
              </a:buClr>
              <a:buSzTx/>
              <a:buFont typeface="Wingdings" charset="2"/>
              <a:buChar char="§"/>
              <a:tabLst/>
              <a:defRPr/>
            </a:pPr>
            <a:r>
              <a:rPr kumimoji="0" lang="en-US" sz="2000" b="0" i="0" u="none" strike="noStrike" kern="1200" cap="none" spc="0" normalizeH="0" baseline="0" noProof="0" dirty="0" smtClean="0">
                <a:ln>
                  <a:noFill/>
                </a:ln>
                <a:solidFill>
                  <a:schemeClr val="tx1"/>
                </a:solidFill>
                <a:effectLst/>
                <a:uLnTx/>
                <a:uFillTx/>
                <a:cs typeface="Times New Roman"/>
              </a:rPr>
              <a:t>Estimates of school effects</a:t>
            </a:r>
            <a:r>
              <a:rPr kumimoji="0" lang="en-US" sz="2000" b="0" i="0" u="none" strike="noStrike" kern="1200" cap="none" spc="0" normalizeH="0" noProof="0" dirty="0" smtClean="0">
                <a:ln>
                  <a:noFill/>
                </a:ln>
                <a:solidFill>
                  <a:schemeClr val="tx1"/>
                </a:solidFill>
                <a:effectLst/>
                <a:uLnTx/>
                <a:uFillTx/>
                <a:cs typeface="Times New Roman"/>
              </a:rPr>
              <a:t> are likely to be driven by sample self-selection</a:t>
            </a:r>
          </a:p>
          <a:p>
            <a:pPr marL="800100" lvl="1" indent="-342900">
              <a:spcBef>
                <a:spcPct val="20000"/>
              </a:spcBef>
              <a:buClr>
                <a:schemeClr val="accent1"/>
              </a:buClr>
              <a:buFont typeface="Wingdings" charset="2"/>
              <a:buChar char="§"/>
              <a:defRPr/>
            </a:pPr>
            <a:r>
              <a:rPr lang="en-US" sz="2000" noProof="0" dirty="0" smtClean="0">
                <a:cs typeface="Times New Roman"/>
              </a:rPr>
              <a:t>Certain socio-demographic groups (esp. advantaged groups) may favor one schooling environment over another and bias estimates of that environment’s effect</a:t>
            </a:r>
            <a:endParaRPr kumimoji="0" lang="en-US" sz="2000" b="0" i="0" u="none" strike="noStrike" kern="1200" cap="none" spc="0" normalizeH="0" baseline="0" noProof="0" dirty="0" smtClean="0">
              <a:ln>
                <a:noFill/>
              </a:ln>
              <a:solidFill>
                <a:schemeClr val="tx1"/>
              </a:solidFill>
              <a:effectLst/>
              <a:uLnTx/>
              <a:uFillTx/>
              <a:cs typeface="Times New Roman"/>
            </a:endParaRPr>
          </a:p>
        </p:txBody>
      </p:sp>
    </p:spTree>
    <p:extLst>
      <p:ext uri="{BB962C8B-B14F-4D97-AF65-F5344CB8AC3E}">
        <p14:creationId xmlns:p14="http://schemas.microsoft.com/office/powerpoint/2010/main" val="1199067057"/>
      </p:ext>
    </p:extLst>
  </p:cSld>
  <p:clrMapOvr>
    <a:masterClrMapping/>
  </p:clrMapOvr>
</p:sld>
</file>

<file path=ppt/theme/theme1.xml><?xml version="1.0" encoding="utf-8"?>
<a:theme xmlns:a="http://schemas.openxmlformats.org/drawingml/2006/main" name="powerpointUNC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powerpointUNCblue</Template>
  <TotalTime>1484</TotalTime>
  <Words>2988</Words>
  <Application>Microsoft Office PowerPoint</Application>
  <PresentationFormat>On-screen Show (4:3)</PresentationFormat>
  <Paragraphs>165</Paragraphs>
  <Slides>33</Slides>
  <Notes>9</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powerpointUNCblue</vt:lpstr>
      <vt:lpstr>PowerPoint Presentation</vt:lpstr>
      <vt:lpstr>Education and Stratification </vt:lpstr>
      <vt:lpstr>Reform in the age of NCLB/R2T</vt:lpstr>
      <vt:lpstr>What interventions?</vt:lpstr>
      <vt:lpstr>Growth of Charter Schools</vt:lpstr>
      <vt:lpstr>Charter School Proponents  </vt:lpstr>
      <vt:lpstr>Markets and School choice </vt:lpstr>
      <vt:lpstr>Initial research questions</vt:lpstr>
      <vt:lpstr>Solving problems from sample self-selection </vt:lpstr>
      <vt:lpstr>Who chooses and Why?</vt:lpstr>
      <vt:lpstr>Charter school self-selection</vt:lpstr>
      <vt:lpstr>Concern with School choice </vt:lpstr>
      <vt:lpstr>Rise of re-segregation </vt:lpstr>
      <vt:lpstr>Racial self-sorting in charter schools </vt:lpstr>
      <vt:lpstr>Academic quality trumps </vt:lpstr>
      <vt:lpstr>Assessing parental preferences</vt:lpstr>
      <vt:lpstr>Preferences are unclear</vt:lpstr>
      <vt:lpstr>Evidence of race-sorting in charter schools</vt:lpstr>
      <vt:lpstr>Matched pairs analysis</vt:lpstr>
      <vt:lpstr>More matched pairs </vt:lpstr>
      <vt:lpstr>Gains score equation</vt:lpstr>
      <vt:lpstr>HLM models</vt:lpstr>
      <vt:lpstr>Contributions </vt:lpstr>
      <vt:lpstr>Research Questions </vt:lpstr>
      <vt:lpstr>Previous studies </vt:lpstr>
      <vt:lpstr>Previous studies (continued)</vt:lpstr>
      <vt:lpstr>Hypotheses</vt:lpstr>
      <vt:lpstr>EITM and school choice </vt:lpstr>
      <vt:lpstr>EITM and school choice</vt:lpstr>
      <vt:lpstr>EITM and school choice</vt:lpstr>
      <vt:lpstr>Contributions  </vt:lpstr>
      <vt:lpstr>Questions? </vt:lpstr>
      <vt:lpstr>PowerPoint Presentation</vt:lpstr>
    </vt:vector>
  </TitlesOfParts>
  <Company>The University of North Carolina at Chapel Hill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Kivan Polimis</dc:creator>
  <cp:lastModifiedBy>Kivan Polimis</cp:lastModifiedBy>
  <cp:revision>118</cp:revision>
  <dcterms:created xsi:type="dcterms:W3CDTF">2013-05-21T18:33:32Z</dcterms:created>
  <dcterms:modified xsi:type="dcterms:W3CDTF">2013-06-24T13:41:54Z</dcterms:modified>
</cp:coreProperties>
</file>